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20" r:id="rId19"/>
    <p:sldId id="321" r:id="rId20"/>
    <p:sldId id="317" r:id="rId21"/>
    <p:sldId id="319" r:id="rId22"/>
    <p:sldId id="318" r:id="rId23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1" autoAdjust="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252A1-E1B0-4F9E-924B-728C3CD44F5A}" type="datetimeFigureOut">
              <a:rPr lang="ru-KZ" smtClean="0"/>
              <a:t>07.03.2023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4A07B-1661-43C9-9648-FD3540D505A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8753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61BED-D70A-09AB-D162-168FD61A5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CEFA35-C9E8-907E-D76B-3081A0579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86CFF5-0CB0-7FF7-AD37-ADC17B4FF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07.03.2023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290D50-AC40-4795-D02E-198F94102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130F4B-FE48-6B0C-306B-B5A5BCF6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9717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1054C-C9C9-3C88-971F-983633682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06ABAF-E0CC-5F98-0555-BD89BEDC3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A82AE9-1CA4-4468-E1DA-B2F82CC0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07.03.2023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6D4A36-CEB1-49DE-DC9D-0127B53D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C2AE47-2CD9-CB8A-1B7E-6565CCB94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3805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8DAAC9-FDC4-F058-62F3-455985A5E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D0A399-E770-8663-1F92-FE1165A9A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B2FF59-C040-0F65-FF6D-B42050970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07.03.2023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1EB92-6E87-FE08-9BBF-4359F88F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016493-22FD-B362-7833-FF787927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1404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622EC-BE55-C15F-4544-CC91302C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2E0486-A297-540E-07B8-5D5C43A34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0BA6B-23F0-2A94-DF92-CA6C16A63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07.03.2023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361DCA-8184-519F-FEFE-E3BA2E8B8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397B99-5FB5-B6C5-BC66-3A7ACB1F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990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AD936-4D2A-4F76-D822-86B198360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FDD286-29BB-5485-69B6-E18E9227E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2152E8-F1E6-960B-D2B6-090CA3C11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07.03.2023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AD5DC6-4A8C-B579-29A9-B06A7BF2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0AC3C9-5D0E-E8EF-7F04-3E84E7F9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0453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959F3-2D77-EDE0-EB7E-CAD7B387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11DEC9-82BA-474B-77E3-913C46D81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1D0193-F477-4F1D-A4CC-FC4885B23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D218FD-B2E3-7419-CAD3-D8C06D3D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07.03.2023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BC79A3-506C-5FEA-D775-92BFC9620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5A718D-4F6E-EED2-5DC1-3E08096D5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68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E9BA3-B8D8-9678-A443-6F5F7F87A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E95CE5-BE33-7876-99CC-7DC706DAB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914B1F-3CD5-1FAC-ACCB-38AFE84E1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E8392F-2F96-DF97-19C2-BA665C29E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B9A38D-F877-3788-2BE4-167606F1CA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092549-1F7D-C80F-32A9-6349F8E3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07.03.2023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DC3B4C-B8DD-D2B5-7A0F-D635FB0E9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9EE63F-22AD-7CF6-1273-6C34CE60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0685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40F72-3EE5-5370-4DE0-F432B5DCF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511138-5AF4-896F-4018-FAAE66BD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07.03.2023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BDF1A9-3BCF-0115-9829-52C8934AE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B4B61F-4CE2-FC49-AC6A-ECB45951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093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026540-9427-93DE-19F5-4042C3B58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07.03.2023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60CA42-8A8C-0A61-BD86-285C6F56F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963410-8926-2391-2BCD-7CBF3E3F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332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A7FDD-4180-F946-913C-63A02943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0B946-2B0E-D467-410E-0557CA63E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DBB3B7-4E5A-7489-62EB-072B3D9A3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860367-30BA-DFA0-EBAA-01AF93CA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07.03.2023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8C104A-20B5-2875-F974-9C57219F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C2500C-C0B4-F04D-4148-78E02B86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6632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8438A-5544-6C5A-BDDB-A9F1F3747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4A5349-6023-197C-1B2F-06D79AAAE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584E23-7B8B-FD30-A308-42A44EBCA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62E079-E1B2-B4D4-A8A6-EB403F8A6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07.03.2023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B53268-3062-CCFA-5598-CC518529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144C1D-ED01-A0AD-14F5-990D94E70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3654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F5264-CE8E-F726-4F52-245A43235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4D803-B9EF-6242-D3B7-BD9425EAC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0F0ACB-67E8-77B5-7AA6-8BF51D188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67871-B6CA-4AAC-B899-124BB0AB1CA9}" type="datetimeFigureOut">
              <a:rPr lang="ru-KZ" smtClean="0"/>
              <a:t>07.03.2023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6FEBAB-01A4-4C15-459F-A12364B14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78B7D6-6E1F-EB46-88A7-F76912527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642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ru.wikipedia.org/wiki/%D0%AD%D1%81%D0%B0%D0%BA%D0%B8,_%D0%9B%D0%B5%D0%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75CF1-DD35-B4BC-FEC6-1506637C2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341482"/>
          </a:xfrm>
        </p:spPr>
        <p:txBody>
          <a:bodyPr>
            <a:normAutofit fontScale="90000"/>
          </a:bodyPr>
          <a:lstStyle/>
          <a:p>
            <a:r>
              <a:rPr lang="kk-KZ" dirty="0"/>
              <a:t>Микроэлектроника</a:t>
            </a:r>
            <a:br>
              <a:rPr lang="kk-KZ" dirty="0"/>
            </a:br>
            <a:r>
              <a:rPr lang="en-US" dirty="0"/>
              <a:t>8</a:t>
            </a:r>
            <a:r>
              <a:rPr lang="kk-KZ" dirty="0"/>
              <a:t>-лекция</a:t>
            </a:r>
            <a:br>
              <a:rPr lang="kk-KZ" dirty="0"/>
            </a:br>
            <a:br>
              <a:rPr lang="kk-KZ" dirty="0"/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Жартылай өткізгішті диодтар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2ECE12-368B-AA90-BA7B-CA187636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0367" y="5608948"/>
            <a:ext cx="9144000" cy="770641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PhD, </a:t>
            </a:r>
            <a:r>
              <a:rPr lang="kk-KZ" sz="2800" dirty="0"/>
              <a:t>Карибаев Б.А.</a:t>
            </a:r>
            <a:endParaRPr lang="ru-KZ" sz="2800" dirty="0"/>
          </a:p>
        </p:txBody>
      </p:sp>
    </p:spTree>
    <p:extLst>
      <p:ext uri="{BB962C8B-B14F-4D97-AF65-F5344CB8AC3E}">
        <p14:creationId xmlns:p14="http://schemas.microsoft.com/office/powerpoint/2010/main" val="3765830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A69892-1277-0FDC-F4C4-29168358D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6" y="1"/>
            <a:ext cx="10515600" cy="748608"/>
          </a:xfrm>
        </p:spPr>
        <p:txBody>
          <a:bodyPr/>
          <a:lstStyle/>
          <a:p>
            <a:r>
              <a:rPr lang="kk-KZ" dirty="0"/>
              <a:t>Стабилитрон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44EEDB-3D76-B375-3AD1-5389B4770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7839"/>
            <a:ext cx="10515600" cy="5319124"/>
          </a:xfrm>
        </p:spPr>
        <p:txBody>
          <a:bodyPr/>
          <a:lstStyle/>
          <a:p>
            <a:r>
              <a:rPr lang="ru-RU" dirty="0" err="1"/>
              <a:t>Жартылай</a:t>
            </a:r>
            <a:r>
              <a:rPr lang="ru-RU" dirty="0"/>
              <a:t> </a:t>
            </a:r>
            <a:r>
              <a:rPr lang="ru-RU" dirty="0" err="1"/>
              <a:t>өткізгішті</a:t>
            </a:r>
            <a:r>
              <a:rPr lang="ru-RU" dirty="0"/>
              <a:t> стабилитрон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Зенер</a:t>
            </a:r>
            <a:r>
              <a:rPr lang="ru-RU" dirty="0"/>
              <a:t> диоды – </a:t>
            </a:r>
            <a:r>
              <a:rPr lang="ru-RU" dirty="0" err="1"/>
              <a:t>бұзылу</a:t>
            </a:r>
            <a:r>
              <a:rPr lang="ru-RU" dirty="0"/>
              <a:t> </a:t>
            </a:r>
            <a:r>
              <a:rPr lang="ru-RU" dirty="0" err="1"/>
              <a:t>режимінде</a:t>
            </a:r>
            <a:r>
              <a:rPr lang="ru-RU" dirty="0"/>
              <a:t> </a:t>
            </a:r>
            <a:r>
              <a:rPr lang="ru-RU" dirty="0" err="1"/>
              <a:t>кері</a:t>
            </a:r>
            <a:r>
              <a:rPr lang="ru-RU" dirty="0"/>
              <a:t> </a:t>
            </a:r>
            <a:r>
              <a:rPr lang="ru-RU" dirty="0" err="1"/>
              <a:t>ығысумен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істейтін</a:t>
            </a:r>
            <a:r>
              <a:rPr lang="ru-RU" dirty="0"/>
              <a:t> </a:t>
            </a:r>
            <a:r>
              <a:rPr lang="ru-RU" dirty="0" err="1"/>
              <a:t>жартылай</a:t>
            </a:r>
            <a:r>
              <a:rPr lang="ru-RU" dirty="0"/>
              <a:t> </a:t>
            </a:r>
            <a:r>
              <a:rPr lang="ru-RU" dirty="0" err="1"/>
              <a:t>өткізгішті</a:t>
            </a:r>
            <a:r>
              <a:rPr lang="ru-RU" dirty="0"/>
              <a:t> диод.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2FD2EB-633B-1853-F0E8-D736BDF6F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834" y="2152469"/>
            <a:ext cx="8191893" cy="45520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AE8F3B-A247-DCE3-6295-242992DD7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67" y="2013130"/>
            <a:ext cx="3406069" cy="4691379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04FE2583-BC0D-6096-49F0-F2CDC5A3E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236" y="-312589"/>
            <a:ext cx="3695307" cy="158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653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3D3D8-193C-9AEC-330F-B35C375A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B2BA9-0431-5FBF-0A84-9B22EE503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2944"/>
            <a:ext cx="3599180" cy="20216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1D7448-8BBA-03F8-004E-A12982D9C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180" y="1357884"/>
            <a:ext cx="8430080" cy="472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5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BCA64D5-113F-1749-6DE5-80A53E98B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6963" y="181489"/>
            <a:ext cx="7993931" cy="4397746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B2BA9-0431-5FBF-0A84-9B22EE503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04" y="365125"/>
            <a:ext cx="3612599" cy="1913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9DFA97-CB6D-9752-D82F-A340EF50C007}"/>
              </a:ext>
            </a:extLst>
          </p:cNvPr>
          <p:cNvSpPr txBox="1"/>
          <p:nvPr/>
        </p:nvSpPr>
        <p:spPr>
          <a:xfrm>
            <a:off x="391266" y="5406304"/>
            <a:ext cx="106758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800" dirty="0" err="1"/>
              <a:t>Стабилитронды</a:t>
            </a:r>
            <a:r>
              <a:rPr lang="ru-KZ" sz="2800" dirty="0"/>
              <a:t> </a:t>
            </a:r>
            <a:r>
              <a:rPr lang="ru-KZ" sz="2800" dirty="0" err="1"/>
              <a:t>қолданудың</a:t>
            </a:r>
            <a:r>
              <a:rPr lang="ru-KZ" sz="2800" dirty="0"/>
              <a:t> </a:t>
            </a:r>
            <a:r>
              <a:rPr lang="ru-KZ" sz="2800" dirty="0" err="1"/>
              <a:t>негізгі</a:t>
            </a:r>
            <a:r>
              <a:rPr lang="ru-KZ" sz="2800" dirty="0"/>
              <a:t> </a:t>
            </a:r>
            <a:r>
              <a:rPr lang="ru-KZ" sz="2800" dirty="0" err="1"/>
              <a:t>саласы</a:t>
            </a:r>
            <a:r>
              <a:rPr lang="ru-KZ" sz="2800" dirty="0"/>
              <a:t> </a:t>
            </a:r>
            <a:r>
              <a:rPr lang="ru-KZ" sz="2800" dirty="0" err="1"/>
              <a:t>қуат</a:t>
            </a:r>
            <a:r>
              <a:rPr lang="ru-KZ" sz="2800" dirty="0"/>
              <a:t> </a:t>
            </a:r>
            <a:r>
              <a:rPr lang="ru-KZ" sz="2800" dirty="0" err="1"/>
              <a:t>көздерінің</a:t>
            </a:r>
            <a:r>
              <a:rPr lang="ru-KZ" sz="2800" dirty="0"/>
              <a:t> </a:t>
            </a:r>
            <a:r>
              <a:rPr lang="ru-KZ" sz="2800" dirty="0" err="1"/>
              <a:t>тұрақты</a:t>
            </a:r>
            <a:r>
              <a:rPr lang="ru-KZ" sz="2800" dirty="0"/>
              <a:t> </a:t>
            </a:r>
            <a:r>
              <a:rPr lang="ru-KZ" sz="2800" dirty="0" err="1"/>
              <a:t>кернеуін</a:t>
            </a:r>
            <a:r>
              <a:rPr lang="ru-KZ" sz="2800" dirty="0"/>
              <a:t> </a:t>
            </a:r>
            <a:r>
              <a:rPr lang="ru-KZ" sz="2800" dirty="0" err="1"/>
              <a:t>тұрақтандыру</a:t>
            </a:r>
            <a:r>
              <a:rPr lang="ru-KZ" sz="2800" dirty="0"/>
              <a:t> </a:t>
            </a:r>
            <a:r>
              <a:rPr lang="ru-KZ" sz="2800" dirty="0" err="1"/>
              <a:t>болып</a:t>
            </a:r>
            <a:r>
              <a:rPr lang="ru-KZ" sz="2800" dirty="0"/>
              <a:t> </a:t>
            </a:r>
            <a:r>
              <a:rPr lang="ru-KZ" sz="2800" dirty="0" err="1"/>
              <a:t>табылады</a:t>
            </a:r>
            <a:r>
              <a:rPr lang="ru-K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8427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D294D-FEA0-080E-DED3-203715AE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7362"/>
            <a:ext cx="10515600" cy="1325563"/>
          </a:xfrm>
        </p:spPr>
        <p:txBody>
          <a:bodyPr/>
          <a:lstStyle/>
          <a:p>
            <a:r>
              <a:rPr lang="kk-KZ" dirty="0"/>
              <a:t>СВЧ диод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35FD8A-8C99-0595-98C0-20DE792BE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188" y="1056955"/>
            <a:ext cx="10515600" cy="474408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СВЧ диод аса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жиілікті</a:t>
            </a:r>
            <a:r>
              <a:rPr lang="ru-RU" dirty="0"/>
              <a:t> </a:t>
            </a:r>
            <a:r>
              <a:rPr lang="ru-RU" dirty="0" err="1"/>
              <a:t>диапазонда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істеуге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жартылай</a:t>
            </a:r>
            <a:r>
              <a:rPr lang="ru-RU" dirty="0"/>
              <a:t> </a:t>
            </a:r>
            <a:r>
              <a:rPr lang="ru-RU" dirty="0" err="1"/>
              <a:t>өткізгіш</a:t>
            </a:r>
            <a:r>
              <a:rPr lang="ru-RU" dirty="0"/>
              <a:t> диод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  <a:r>
              <a:rPr lang="ru-RU" dirty="0" err="1"/>
              <a:t>Түрлері</a:t>
            </a:r>
            <a:r>
              <a:rPr lang="ru-RU" dirty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смесительные;</a:t>
            </a:r>
          </a:p>
          <a:p>
            <a:pPr marL="0" indent="0">
              <a:buNone/>
            </a:pPr>
            <a:r>
              <a:rPr lang="ru-RU" dirty="0"/>
              <a:t>детекторные;</a:t>
            </a:r>
          </a:p>
          <a:p>
            <a:pPr marL="0" indent="0">
              <a:buNone/>
            </a:pPr>
            <a:r>
              <a:rPr lang="ru-RU" dirty="0"/>
              <a:t>параметрические;</a:t>
            </a:r>
          </a:p>
          <a:p>
            <a:pPr marL="0" indent="0">
              <a:buNone/>
            </a:pPr>
            <a:r>
              <a:rPr lang="ru-RU" dirty="0"/>
              <a:t>переключательные и ограничительные;</a:t>
            </a:r>
          </a:p>
          <a:p>
            <a:pPr marL="0" indent="0">
              <a:buNone/>
            </a:pPr>
            <a:r>
              <a:rPr lang="ru-RU" dirty="0" err="1"/>
              <a:t>умножительные</a:t>
            </a:r>
            <a:r>
              <a:rPr lang="ru-RU" dirty="0"/>
              <a:t> и настроечные ;</a:t>
            </a:r>
          </a:p>
          <a:p>
            <a:pPr marL="0" indent="0">
              <a:buNone/>
            </a:pPr>
            <a:r>
              <a:rPr lang="ru-RU" dirty="0"/>
              <a:t>генераторные.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9F9453-F1D5-10A1-00C5-5FC330BE8AAF}"/>
              </a:ext>
            </a:extLst>
          </p:cNvPr>
          <p:cNvSpPr txBox="1"/>
          <p:nvPr/>
        </p:nvSpPr>
        <p:spPr>
          <a:xfrm>
            <a:off x="7440106" y="2222263"/>
            <a:ext cx="456964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800" dirty="0"/>
              <a:t>лавинно-пролётные диоды (диоды Рида, диоды Мисавы, диоды </a:t>
            </a:r>
            <a:r>
              <a:rPr lang="ru-RU" sz="2800" dirty="0" err="1"/>
              <a:t>Тагера</a:t>
            </a:r>
            <a:r>
              <a:rPr lang="ru-RU" sz="2800" dirty="0"/>
              <a:t> и т. д.);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dirty="0"/>
              <a:t>p-i-n диоды;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dirty="0"/>
              <a:t>диоды Ганна;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dirty="0"/>
              <a:t>точечно-контактные диоды;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dirty="0"/>
              <a:t>диоды с переходом («барьером») </a:t>
            </a:r>
            <a:r>
              <a:rPr lang="ru-RU" sz="2800" dirty="0" err="1"/>
              <a:t>Шоттки</a:t>
            </a:r>
            <a:r>
              <a:rPr lang="ru-RU" sz="2800" dirty="0"/>
              <a:t> или </a:t>
            </a:r>
            <a:r>
              <a:rPr lang="ru-RU" sz="2800" dirty="0" err="1"/>
              <a:t>Мотта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0371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BBA72-0947-C502-473E-D03853842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0D03FD-946B-ED8B-59F2-D25BBB487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ВЧ </a:t>
            </a:r>
            <a:r>
              <a:rPr lang="ru-RU" dirty="0" err="1"/>
              <a:t>және</a:t>
            </a:r>
            <a:r>
              <a:rPr lang="ru-RU" dirty="0"/>
              <a:t> СВЧ </a:t>
            </a:r>
            <a:r>
              <a:rPr lang="ru-RU" dirty="0" err="1"/>
              <a:t>диодтар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Шоттки</a:t>
            </a:r>
            <a:r>
              <a:rPr lang="ru-RU" dirty="0"/>
              <a:t> </a:t>
            </a:r>
            <a:r>
              <a:rPr lang="ru-RU" dirty="0" err="1"/>
              <a:t>тосқауылы</a:t>
            </a:r>
            <a:r>
              <a:rPr lang="ru-RU" dirty="0"/>
              <a:t> бар </a:t>
            </a:r>
            <a:r>
              <a:rPr lang="ru-RU" dirty="0" err="1"/>
              <a:t>диодтар</a:t>
            </a:r>
            <a:r>
              <a:rPr lang="ru-RU" dirty="0"/>
              <a:t> мен </a:t>
            </a:r>
            <a:r>
              <a:rPr lang="ru-RU" dirty="0" err="1"/>
              <a:t>гетеропереходты</a:t>
            </a:r>
            <a:r>
              <a:rPr lang="ru-RU" dirty="0"/>
              <a:t> </a:t>
            </a:r>
            <a:r>
              <a:rPr lang="ru-RU" dirty="0" err="1"/>
              <a:t>диодтар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 Гетеропереход (</a:t>
            </a:r>
            <a:r>
              <a:rPr lang="ru-RU" dirty="0" err="1"/>
              <a:t>гетеройысу</a:t>
            </a:r>
            <a:r>
              <a:rPr lang="ru-RU" dirty="0"/>
              <a:t>) –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тыйым</a:t>
            </a:r>
            <a:r>
              <a:rPr lang="ru-RU" dirty="0"/>
              <a:t> салу </a:t>
            </a:r>
            <a:r>
              <a:rPr lang="ru-RU" dirty="0" err="1"/>
              <a:t>зонасының</a:t>
            </a:r>
            <a:r>
              <a:rPr lang="ru-RU" dirty="0"/>
              <a:t> </a:t>
            </a:r>
            <a:r>
              <a:rPr lang="ru-RU" dirty="0" err="1"/>
              <a:t>ендері</a:t>
            </a:r>
            <a:r>
              <a:rPr lang="ru-RU" dirty="0"/>
              <a:t> </a:t>
            </a:r>
            <a:r>
              <a:rPr lang="ru-RU" dirty="0" err="1"/>
              <a:t>әртүрлі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жартылай</a:t>
            </a:r>
            <a:r>
              <a:rPr lang="ru-RU" dirty="0"/>
              <a:t> </a:t>
            </a:r>
            <a:r>
              <a:rPr lang="ru-RU" dirty="0" err="1"/>
              <a:t>өткізгіштер</a:t>
            </a:r>
            <a:r>
              <a:rPr lang="ru-RU" dirty="0"/>
              <a:t>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түйіспе</a:t>
            </a:r>
            <a:r>
              <a:rPr lang="ru-RU" dirty="0"/>
              <a:t> (</a:t>
            </a:r>
            <a:r>
              <a:rPr lang="ru-RU" dirty="0" err="1"/>
              <a:t>шекаралық</a:t>
            </a:r>
            <a:r>
              <a:rPr lang="ru-RU" dirty="0"/>
              <a:t> </a:t>
            </a:r>
            <a:r>
              <a:rPr lang="ru-RU" dirty="0" err="1"/>
              <a:t>қабат</a:t>
            </a:r>
            <a:r>
              <a:rPr lang="ru-RU" dirty="0"/>
              <a:t>). </a:t>
            </a:r>
            <a:r>
              <a:rPr lang="ru-RU" dirty="0" err="1"/>
              <a:t>Осындай</a:t>
            </a:r>
            <a:r>
              <a:rPr lang="ru-RU" dirty="0"/>
              <a:t> </a:t>
            </a:r>
            <a:r>
              <a:rPr lang="ru-RU" dirty="0" err="1"/>
              <a:t>структуралы</a:t>
            </a:r>
            <a:r>
              <a:rPr lang="ru-RU" dirty="0"/>
              <a:t> </a:t>
            </a:r>
            <a:r>
              <a:rPr lang="ru-RU" dirty="0" err="1"/>
              <a:t>диодтар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жиілікті</a:t>
            </a:r>
            <a:r>
              <a:rPr lang="ru-RU" dirty="0"/>
              <a:t> </a:t>
            </a:r>
            <a:r>
              <a:rPr lang="ru-RU" dirty="0" err="1"/>
              <a:t>диапазондарда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жасауға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814798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CEB26-4238-5E82-C0FC-5C64601B7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Варикап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766C7E-2BAD-2337-5A46-1B32E44EA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1790"/>
            <a:ext cx="10515600" cy="505517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Варикап – </a:t>
            </a:r>
            <a:r>
              <a:rPr lang="ru-RU" dirty="0" err="1"/>
              <a:t>электрондық</a:t>
            </a:r>
            <a:r>
              <a:rPr lang="ru-RU" dirty="0"/>
              <a:t> </a:t>
            </a:r>
            <a:r>
              <a:rPr lang="ru-RU" dirty="0" err="1"/>
              <a:t>құрылғы</a:t>
            </a:r>
            <a:r>
              <a:rPr lang="ru-RU" dirty="0"/>
              <a:t>, </a:t>
            </a:r>
            <a:r>
              <a:rPr lang="ru-RU" dirty="0" err="1"/>
              <a:t>жартылай</a:t>
            </a:r>
            <a:r>
              <a:rPr lang="ru-RU" dirty="0"/>
              <a:t> </a:t>
            </a:r>
            <a:r>
              <a:rPr lang="ru-RU" dirty="0" err="1"/>
              <a:t>өткізгіш</a:t>
            </a:r>
            <a:r>
              <a:rPr lang="ru-RU" dirty="0"/>
              <a:t> диод,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жұмысы</a:t>
            </a:r>
            <a:r>
              <a:rPr lang="ru-RU" dirty="0"/>
              <a:t> </a:t>
            </a:r>
            <a:r>
              <a:rPr lang="en-US" dirty="0"/>
              <a:t>p-n </a:t>
            </a:r>
            <a:r>
              <a:rPr lang="ru-RU" dirty="0" err="1"/>
              <a:t>өткелінің</a:t>
            </a:r>
            <a:r>
              <a:rPr lang="ru-RU" dirty="0"/>
              <a:t> </a:t>
            </a:r>
            <a:r>
              <a:rPr lang="ru-RU" dirty="0" err="1"/>
              <a:t>кедергі</a:t>
            </a:r>
            <a:r>
              <a:rPr lang="ru-RU" dirty="0"/>
              <a:t> </a:t>
            </a:r>
            <a:r>
              <a:rPr lang="ru-RU" dirty="0" err="1"/>
              <a:t>сыйымдылығының</a:t>
            </a:r>
            <a:r>
              <a:rPr lang="ru-RU" dirty="0"/>
              <a:t> </a:t>
            </a:r>
            <a:r>
              <a:rPr lang="ru-RU" dirty="0" err="1"/>
              <a:t>кері</a:t>
            </a:r>
            <a:r>
              <a:rPr lang="ru-RU" dirty="0"/>
              <a:t> </a:t>
            </a:r>
            <a:r>
              <a:rPr lang="ru-RU" dirty="0" err="1"/>
              <a:t>кернеуге</a:t>
            </a:r>
            <a:r>
              <a:rPr lang="ru-RU" dirty="0"/>
              <a:t> </a:t>
            </a:r>
            <a:r>
              <a:rPr lang="ru-RU" dirty="0" err="1"/>
              <a:t>тәуелділігіне</a:t>
            </a:r>
            <a:r>
              <a:rPr lang="ru-RU" dirty="0"/>
              <a:t> </a:t>
            </a:r>
            <a:r>
              <a:rPr lang="ru-RU" dirty="0" err="1"/>
              <a:t>негізделген</a:t>
            </a:r>
            <a:r>
              <a:rPr lang="ru-RU" dirty="0"/>
              <a:t>.</a:t>
            </a:r>
            <a:endParaRPr lang="ru-KZ" dirty="0"/>
          </a:p>
        </p:txBody>
      </p:sp>
      <p:pic>
        <p:nvPicPr>
          <p:cNvPr id="9218" name="Picture 2" descr="undefined">
            <a:extLst>
              <a:ext uri="{FF2B5EF4-FFF2-40B4-BE49-F238E27FC236}">
                <a16:creationId xmlns:a16="http://schemas.microsoft.com/office/drawing/2014/main" id="{74E8E20E-4A99-E80D-5DD6-28416BD0A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516" y="-16269"/>
            <a:ext cx="3253527" cy="139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undefined">
            <a:extLst>
              <a:ext uri="{FF2B5EF4-FFF2-40B4-BE49-F238E27FC236}">
                <a16:creationId xmlns:a16="http://schemas.microsoft.com/office/drawing/2014/main" id="{AE7F4098-4A21-AEB7-C1DE-8A9629951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54" y="2090886"/>
            <a:ext cx="5648025" cy="435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D29CDA-0867-8520-79AD-CD94F2C7E1E2}"/>
              </a:ext>
            </a:extLst>
          </p:cNvPr>
          <p:cNvSpPr txBox="1"/>
          <p:nvPr/>
        </p:nvSpPr>
        <p:spPr>
          <a:xfrm>
            <a:off x="838200" y="2500132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800" dirty="0" err="1"/>
              <a:t>Динамикалық</a:t>
            </a:r>
            <a:r>
              <a:rPr lang="ru-KZ" sz="2800" dirty="0"/>
              <a:t> </a:t>
            </a:r>
            <a:r>
              <a:rPr lang="ru-KZ" sz="2800" dirty="0" err="1"/>
              <a:t>сыйымдылық</a:t>
            </a:r>
            <a:endParaRPr lang="ru-KZ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8BC8C8-5762-FD41-E057-07C4A1DA5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800" y="3096926"/>
            <a:ext cx="3128963" cy="7377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CF820D-B359-DCB4-B20F-E66B08C3B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580" y="4370357"/>
            <a:ext cx="73437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83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5A4716-5A54-CD90-9418-9780595B5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524"/>
            <a:ext cx="10515600" cy="5922439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Динамикалық</a:t>
            </a:r>
            <a:r>
              <a:rPr lang="ru-RU" dirty="0"/>
              <a:t> </a:t>
            </a:r>
            <a:r>
              <a:rPr lang="ru-RU" dirty="0" err="1"/>
              <a:t>сыйымдылықтың</a:t>
            </a:r>
            <a:r>
              <a:rPr lang="ru-RU" dirty="0"/>
              <a:t> </a:t>
            </a:r>
            <a:r>
              <a:rPr lang="ru-RU" dirty="0" err="1"/>
              <a:t>кернеуге</a:t>
            </a:r>
            <a:r>
              <a:rPr lang="ru-RU" dirty="0"/>
              <a:t> </a:t>
            </a:r>
            <a:r>
              <a:rPr lang="ru-RU" dirty="0" err="1"/>
              <a:t>тәуелділігі</a:t>
            </a:r>
            <a:r>
              <a:rPr lang="ru-RU" dirty="0"/>
              <a:t> </a:t>
            </a:r>
            <a:r>
              <a:rPr lang="ru-RU" dirty="0">
                <a:highlight>
                  <a:srgbClr val="00FF00"/>
                </a:highlight>
              </a:rPr>
              <a:t>вольт-</a:t>
            </a:r>
            <a:r>
              <a:rPr lang="ru-RU" dirty="0" err="1">
                <a:highlight>
                  <a:srgbClr val="00FF00"/>
                </a:highlight>
              </a:rPr>
              <a:t>фарадная</a:t>
            </a:r>
            <a:r>
              <a:rPr lang="ru-RU" dirty="0">
                <a:highlight>
                  <a:srgbClr val="00FF00"/>
                </a:highlight>
              </a:rPr>
              <a:t> характеристика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варикоп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келес</a:t>
            </a:r>
            <a:r>
              <a:rPr lang="kk-KZ" dirty="0"/>
              <a:t>і</a:t>
            </a:r>
            <a:r>
              <a:rPr lang="ru-RU" dirty="0"/>
              <a:t> </a:t>
            </a:r>
            <a:r>
              <a:rPr lang="ru-RU" dirty="0" err="1"/>
              <a:t>функциямен</a:t>
            </a:r>
            <a:r>
              <a:rPr lang="ru-RU" dirty="0"/>
              <a:t> </a:t>
            </a:r>
            <a:r>
              <a:rPr lang="ru-RU" dirty="0" err="1"/>
              <a:t>сипатталады</a:t>
            </a:r>
            <a:r>
              <a:rPr lang="ru-RU" dirty="0"/>
              <a:t>.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E9522F-5063-D123-D756-E724DE35C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859" y="1713641"/>
            <a:ext cx="4214164" cy="14419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03EF75-C50B-51DE-10E6-C613977A0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84" y="3429000"/>
            <a:ext cx="11406432" cy="195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08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01344-3FF5-29C0-6BE2-FF61D0A9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222"/>
            <a:ext cx="10515600" cy="1325563"/>
          </a:xfrm>
        </p:spPr>
        <p:txBody>
          <a:bodyPr/>
          <a:lstStyle/>
          <a:p>
            <a:r>
              <a:rPr lang="ru-RU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Туннельді</a:t>
            </a: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диод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FEFD96-934C-B5B1-67C4-9CBAC5992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84" y="1458396"/>
            <a:ext cx="5624306" cy="52683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Туннельді</a:t>
            </a: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диод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немесе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Эсаки</a:t>
            </a: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диоды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Эсаки, Лео"/>
              </a:rPr>
              <a:t>Лео Эсаки</a:t>
            </a:r>
            <a:r>
              <a:rPr lang="ru-RU" u="none" strike="noStrike" dirty="0">
                <a:solidFill>
                  <a:srgbClr val="202122"/>
                </a:solidFill>
                <a:latin typeface="Arial" panose="020B0604020202020204" pitchFamily="34" charset="0"/>
              </a:rPr>
              <a:t>,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1957) — тура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бағытты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кернеу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бергенде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</a:rPr>
              <a:t>вольт-</a:t>
            </a:r>
            <a:r>
              <a:rPr lang="ru-RU" dirty="0" err="1">
                <a:solidFill>
                  <a:srgbClr val="0645AD"/>
                </a:solidFill>
                <a:latin typeface="Arial" panose="020B0604020202020204" pitchFamily="34" charset="0"/>
              </a:rPr>
              <a:t>амперлік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645AD"/>
                </a:solidFill>
                <a:latin typeface="Arial" panose="020B0604020202020204" pitchFamily="34" charset="0"/>
              </a:rPr>
              <a:t>сипаттамасында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645AD"/>
                </a:solidFill>
                <a:latin typeface="Arial" panose="020B0604020202020204" pitchFamily="34" charset="0"/>
              </a:rPr>
              <a:t>туннельдік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645AD"/>
                </a:solidFill>
                <a:latin typeface="Arial" panose="020B0604020202020204" pitchFamily="34" charset="0"/>
              </a:rPr>
              <a:t>эффектке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645AD"/>
                </a:solidFill>
                <a:latin typeface="Arial" panose="020B0604020202020204" pitchFamily="34" charset="0"/>
              </a:rPr>
              <a:t>негізделген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645AD"/>
                </a:solidFill>
                <a:latin typeface="Arial" panose="020B0604020202020204" pitchFamily="34" charset="0"/>
              </a:rPr>
              <a:t>кері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645AD"/>
                </a:solidFill>
                <a:latin typeface="Arial" panose="020B0604020202020204" pitchFamily="34" charset="0"/>
              </a:rPr>
              <a:t>дифференциалдық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645AD"/>
                </a:solidFill>
                <a:latin typeface="Arial" panose="020B0604020202020204" pitchFamily="34" charset="0"/>
              </a:rPr>
              <a:t>кедергілі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645AD"/>
                </a:solidFill>
                <a:latin typeface="Arial" panose="020B0604020202020204" pitchFamily="34" charset="0"/>
              </a:rPr>
              <a:t>аймағы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</a:rPr>
              <a:t> бар </a:t>
            </a:r>
            <a:r>
              <a:rPr lang="ru-RU" dirty="0" err="1">
                <a:solidFill>
                  <a:srgbClr val="0645AD"/>
                </a:solidFill>
                <a:latin typeface="Arial" panose="020B0604020202020204" pitchFamily="34" charset="0"/>
              </a:rPr>
              <a:t>жартылай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645AD"/>
                </a:solidFill>
                <a:latin typeface="Arial" panose="020B0604020202020204" pitchFamily="34" charset="0"/>
              </a:rPr>
              <a:t>өткізгішті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</a:rPr>
              <a:t> диод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err="1"/>
              <a:t>Туннельдік</a:t>
            </a:r>
            <a:r>
              <a:rPr lang="ru-RU" dirty="0"/>
              <a:t> диоды </a:t>
            </a:r>
            <a:r>
              <a:rPr lang="en-US" dirty="0"/>
              <a:t>p-n </a:t>
            </a:r>
            <a:r>
              <a:rPr lang="ru-RU" dirty="0" err="1"/>
              <a:t>өткелі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аймағы</a:t>
            </a:r>
            <a:r>
              <a:rPr lang="ru-RU" dirty="0"/>
              <a:t> да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қатты</a:t>
            </a:r>
            <a:r>
              <a:rPr lang="ru-RU" dirty="0"/>
              <a:t> </a:t>
            </a:r>
            <a:r>
              <a:rPr lang="ru-RU" dirty="0" err="1"/>
              <a:t>легирленген</a:t>
            </a:r>
            <a:r>
              <a:rPr lang="ru-RU" dirty="0"/>
              <a:t>. </a:t>
            </a:r>
            <a:r>
              <a:rPr lang="ru-RU" dirty="0" err="1"/>
              <a:t>Жартылай</a:t>
            </a:r>
            <a:r>
              <a:rPr lang="ru-RU" dirty="0"/>
              <a:t> </a:t>
            </a:r>
            <a:r>
              <a:rPr lang="ru-RU" dirty="0" err="1"/>
              <a:t>өткізгіш</a:t>
            </a:r>
            <a:r>
              <a:rPr lang="ru-RU" dirty="0"/>
              <a:t> </a:t>
            </a:r>
            <a:r>
              <a:rPr lang="ru-RU" dirty="0" err="1"/>
              <a:t>материалдар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кремний мен германий </a:t>
            </a:r>
            <a:r>
              <a:rPr lang="ru-RU" dirty="0" err="1"/>
              <a:t>қолданылады</a:t>
            </a:r>
            <a:r>
              <a:rPr lang="ru-RU" dirty="0"/>
              <a:t>.</a:t>
            </a:r>
            <a:endParaRPr lang="ru-KZ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02A7F1CF-AF5E-9323-2E4A-7F1E863AA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51" y="-127821"/>
            <a:ext cx="4301106" cy="18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CD8F8547-55EA-14F6-991C-5893B2622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t="6686" r="5620" b="13743"/>
          <a:stretch/>
        </p:blipFill>
        <p:spPr bwMode="auto">
          <a:xfrm>
            <a:off x="6036851" y="1798610"/>
            <a:ext cx="5899765" cy="40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195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01344-3FF5-29C0-6BE2-FF61D0A9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222"/>
            <a:ext cx="10515600" cy="1325563"/>
          </a:xfrm>
        </p:spPr>
        <p:txBody>
          <a:bodyPr/>
          <a:lstStyle/>
          <a:p>
            <a:r>
              <a:rPr lang="ru-RU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Туннельді</a:t>
            </a: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диод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FEFD96-934C-B5B1-67C4-9CBAC5992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84" y="1458396"/>
            <a:ext cx="5624306" cy="5268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dirty="0"/>
              <a:t>ВАС-тағы негізгі параметрлер:</a:t>
            </a:r>
          </a:p>
          <a:p>
            <a:pPr marL="514350" indent="-514350">
              <a:buAutoNum type="arabicPeriod"/>
            </a:pPr>
            <a:r>
              <a:rPr lang="en-US" dirty="0"/>
              <a:t>Imax</a:t>
            </a:r>
          </a:p>
          <a:p>
            <a:pPr marL="514350" indent="-514350">
              <a:buAutoNum type="arabicPeriod"/>
            </a:pPr>
            <a:r>
              <a:rPr lang="en-US" dirty="0"/>
              <a:t>Imax</a:t>
            </a:r>
            <a:r>
              <a:rPr lang="kk-KZ" dirty="0"/>
              <a:t> кезіндегі </a:t>
            </a:r>
            <a:r>
              <a:rPr lang="en-US" dirty="0"/>
              <a:t>U1</a:t>
            </a:r>
          </a:p>
          <a:p>
            <a:pPr marL="514350" indent="-514350">
              <a:buAutoNum type="arabicPeriod"/>
            </a:pPr>
            <a:r>
              <a:rPr lang="en-US" dirty="0" err="1"/>
              <a:t>Imin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err="1"/>
              <a:t>Imin</a:t>
            </a:r>
            <a:r>
              <a:rPr lang="en-US" dirty="0"/>
              <a:t> </a:t>
            </a:r>
            <a:r>
              <a:rPr lang="kk-KZ" dirty="0"/>
              <a:t>кезіндегі </a:t>
            </a:r>
            <a:r>
              <a:rPr lang="en-US" dirty="0"/>
              <a:t>U2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Imax</a:t>
            </a:r>
            <a:r>
              <a:rPr lang="kk-KZ" dirty="0"/>
              <a:t> кезіндегі </a:t>
            </a:r>
            <a:r>
              <a:rPr lang="en-US" dirty="0"/>
              <a:t>U3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U3- U1= </a:t>
            </a:r>
            <a:r>
              <a:rPr lang="kk-KZ" dirty="0"/>
              <a:t>қарғу кернеуі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ru-KZ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02A7F1CF-AF5E-9323-2E4A-7F1E863AA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51" y="-127821"/>
            <a:ext cx="4301106" cy="18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CD8F8547-55EA-14F6-991C-5893B2622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t="6686" r="5620" b="13743"/>
          <a:stretch/>
        </p:blipFill>
        <p:spPr bwMode="auto">
          <a:xfrm>
            <a:off x="6036851" y="1798610"/>
            <a:ext cx="5899765" cy="40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839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51F48-1516-1C93-854E-AFDC083A3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50FC78-0588-4A94-8FCA-2235B3524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1026" name="Picture 2" descr="Состояние равновесия туннельного диода">
            <a:extLst>
              <a:ext uri="{FF2B5EF4-FFF2-40B4-BE49-F238E27FC236}">
                <a16:creationId xmlns:a16="http://schemas.microsoft.com/office/drawing/2014/main" id="{CF0AD794-EE8D-E519-B178-6ADC1FE23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21" y="590896"/>
            <a:ext cx="5552395" cy="549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ок туннелирования диода протекание">
            <a:extLst>
              <a:ext uri="{FF2B5EF4-FFF2-40B4-BE49-F238E27FC236}">
                <a16:creationId xmlns:a16="http://schemas.microsoft.com/office/drawing/2014/main" id="{1EC7E63B-C617-FF9B-1825-F794B2E7C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07241"/>
            <a:ext cx="5759142" cy="537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55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74F0A-DE17-E770-10AA-2A738DFDC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7934"/>
            <a:ext cx="10515600" cy="1325563"/>
          </a:xfrm>
        </p:spPr>
        <p:txBody>
          <a:bodyPr/>
          <a:lstStyle/>
          <a:p>
            <a:r>
              <a:rPr lang="ru-RU" dirty="0" err="1"/>
              <a:t>түзеткіш</a:t>
            </a:r>
            <a:r>
              <a:rPr lang="ru-RU" dirty="0"/>
              <a:t> диод 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39ABA5-E1C5-6970-CF67-3C83359D3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12" y="1065229"/>
            <a:ext cx="10515600" cy="4442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 err="1"/>
              <a:t>Жартылай</a:t>
            </a:r>
            <a:r>
              <a:rPr lang="ru-RU" dirty="0"/>
              <a:t> </a:t>
            </a:r>
            <a:r>
              <a:rPr lang="ru-RU" dirty="0" err="1"/>
              <a:t>өткізгішті</a:t>
            </a:r>
            <a:r>
              <a:rPr lang="ru-RU" dirty="0"/>
              <a:t> </a:t>
            </a:r>
            <a:r>
              <a:rPr lang="ru-RU" dirty="0" err="1"/>
              <a:t>диодтардың</a:t>
            </a:r>
            <a:r>
              <a:rPr lang="ru-RU" dirty="0"/>
              <a:t> </a:t>
            </a:r>
            <a:r>
              <a:rPr lang="ru-RU" dirty="0" err="1"/>
              <a:t>көпшілігінің</a:t>
            </a:r>
            <a:r>
              <a:rPr lang="ru-RU" dirty="0"/>
              <a:t> </a:t>
            </a:r>
            <a:r>
              <a:rPr lang="ru-RU" dirty="0" err="1"/>
              <a:t>жұмысы</a:t>
            </a:r>
            <a:r>
              <a:rPr lang="ru-RU" dirty="0"/>
              <a:t> </a:t>
            </a:r>
            <a:r>
              <a:rPr lang="en-US" dirty="0"/>
              <a:t>p-n </a:t>
            </a:r>
            <a:r>
              <a:rPr lang="ru-RU" dirty="0" err="1"/>
              <a:t>өткелінің</a:t>
            </a:r>
            <a:r>
              <a:rPr lang="ru-RU" dirty="0"/>
              <a:t> </a:t>
            </a:r>
            <a:r>
              <a:rPr lang="ru-RU" dirty="0" err="1"/>
              <a:t>қасиеттерін</a:t>
            </a:r>
            <a:r>
              <a:rPr lang="ru-RU" dirty="0"/>
              <a:t> </a:t>
            </a:r>
            <a:r>
              <a:rPr lang="ru-RU" dirty="0" err="1"/>
              <a:t>пайдалануға</a:t>
            </a:r>
            <a:r>
              <a:rPr lang="ru-RU" dirty="0"/>
              <a:t> </a:t>
            </a:r>
            <a:r>
              <a:rPr lang="ru-RU" dirty="0" err="1"/>
              <a:t>негізделген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err="1"/>
              <a:t>Түзеткіш</a:t>
            </a:r>
            <a:r>
              <a:rPr lang="ru-RU" dirty="0"/>
              <a:t> </a:t>
            </a:r>
            <a:r>
              <a:rPr lang="ru-RU" dirty="0" err="1"/>
              <a:t>диодтар</a:t>
            </a:r>
            <a:r>
              <a:rPr lang="ru-RU" dirty="0"/>
              <a:t> </a:t>
            </a:r>
            <a:r>
              <a:rPr lang="ru-RU" dirty="0" err="1"/>
              <a:t>айнымалы</a:t>
            </a:r>
            <a:r>
              <a:rPr lang="ru-RU" dirty="0"/>
              <a:t> т</a:t>
            </a:r>
            <a:r>
              <a:rPr lang="kk-KZ" dirty="0"/>
              <a:t>оқты/кернеуді </a:t>
            </a:r>
            <a:r>
              <a:rPr lang="ru-RU" dirty="0" err="1"/>
              <a:t>тұрақты</a:t>
            </a:r>
            <a:r>
              <a:rPr lang="ru-RU" dirty="0"/>
              <a:t> </a:t>
            </a:r>
            <a:r>
              <a:rPr lang="ru-RU" dirty="0" err="1"/>
              <a:t>тоққа</a:t>
            </a:r>
            <a:r>
              <a:rPr lang="ru-RU" dirty="0"/>
              <a:t>/</a:t>
            </a:r>
            <a:r>
              <a:rPr lang="ru-RU" dirty="0" err="1"/>
              <a:t>кернеуге</a:t>
            </a:r>
            <a:r>
              <a:rPr lang="ru-RU" dirty="0"/>
              <a:t> </a:t>
            </a:r>
            <a:r>
              <a:rPr lang="ru-RU" dirty="0" err="1"/>
              <a:t>түрлендіретін</a:t>
            </a:r>
            <a:r>
              <a:rPr lang="ru-RU" dirty="0"/>
              <a:t> </a:t>
            </a:r>
            <a:r>
              <a:rPr lang="ru-RU" dirty="0" err="1"/>
              <a:t>құрылғы</a:t>
            </a:r>
            <a:r>
              <a:rPr lang="ru-RU" dirty="0"/>
              <a:t>. </a:t>
            </a:r>
          </a:p>
        </p:txBody>
      </p:sp>
      <p:pic>
        <p:nvPicPr>
          <p:cNvPr id="2050" name="Picture 2" descr="Выпрямительный диод: параметры и схема">
            <a:extLst>
              <a:ext uri="{FF2B5EF4-FFF2-40B4-BE49-F238E27FC236}">
                <a16:creationId xmlns:a16="http://schemas.microsoft.com/office/drawing/2014/main" id="{1382A3EA-947E-57EA-F1DC-BB96E8D77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42" b="67094"/>
          <a:stretch/>
        </p:blipFill>
        <p:spPr bwMode="auto">
          <a:xfrm>
            <a:off x="63553" y="3868939"/>
            <a:ext cx="3954327" cy="157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ыпрямительный диод: параметры и схема">
            <a:extLst>
              <a:ext uri="{FF2B5EF4-FFF2-40B4-BE49-F238E27FC236}">
                <a16:creationId xmlns:a16="http://schemas.microsoft.com/office/drawing/2014/main" id="{A8076CE4-225E-8600-1F2C-80244599F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" t="64800" r="6784"/>
          <a:stretch/>
        </p:blipFill>
        <p:spPr bwMode="auto">
          <a:xfrm>
            <a:off x="4141381" y="4700260"/>
            <a:ext cx="7804159" cy="207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ыпрямительный диод: параметры и схема">
            <a:extLst>
              <a:ext uri="{FF2B5EF4-FFF2-40B4-BE49-F238E27FC236}">
                <a16:creationId xmlns:a16="http://schemas.microsoft.com/office/drawing/2014/main" id="{66E6A7C1-1C21-C371-1B60-7B2B2A023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" t="32274" r="6009" b="37477"/>
          <a:stretch/>
        </p:blipFill>
        <p:spPr bwMode="auto">
          <a:xfrm>
            <a:off x="4120136" y="2865798"/>
            <a:ext cx="7876335" cy="17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C8B6E6A-A0B9-8572-FEF3-AA57CB719E90}"/>
              </a:ext>
            </a:extLst>
          </p:cNvPr>
          <p:cNvSpPr/>
          <p:nvPr/>
        </p:nvSpPr>
        <p:spPr>
          <a:xfrm>
            <a:off x="10292080" y="2865798"/>
            <a:ext cx="797452" cy="6847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2C46E1D-A50C-741A-11A4-8C8954346A79}"/>
              </a:ext>
            </a:extLst>
          </p:cNvPr>
          <p:cNvSpPr/>
          <p:nvPr/>
        </p:nvSpPr>
        <p:spPr>
          <a:xfrm>
            <a:off x="10292080" y="4826366"/>
            <a:ext cx="797452" cy="6847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78238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9AC7D45-C9BA-E4E7-7F42-866D980AD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88" y="196645"/>
            <a:ext cx="5810864" cy="59803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Тура </a:t>
            </a:r>
            <a:r>
              <a:rPr lang="ru-RU" dirty="0" err="1"/>
              <a:t>кернеуді</a:t>
            </a:r>
            <a:r>
              <a:rPr lang="ru-RU" dirty="0"/>
              <a:t> </a:t>
            </a:r>
            <a:r>
              <a:rPr lang="ru-RU" dirty="0" err="1"/>
              <a:t>жоғарылататын</a:t>
            </a:r>
            <a:r>
              <a:rPr lang="ru-RU" dirty="0"/>
              <a:t> </a:t>
            </a:r>
            <a:r>
              <a:rPr lang="ru-RU" dirty="0" err="1"/>
              <a:t>кәдімгі</a:t>
            </a:r>
            <a:r>
              <a:rPr lang="ru-RU" dirty="0"/>
              <a:t> </a:t>
            </a:r>
            <a:r>
              <a:rPr lang="ru-RU" dirty="0" err="1"/>
              <a:t>диодтар</a:t>
            </a:r>
            <a:r>
              <a:rPr lang="ru-RU" dirty="0"/>
              <a:t> </a:t>
            </a:r>
            <a:r>
              <a:rPr lang="ru-RU" dirty="0" err="1"/>
              <a:t>берілетін</a:t>
            </a:r>
            <a:r>
              <a:rPr lang="ru-RU" dirty="0"/>
              <a:t> </a:t>
            </a:r>
            <a:r>
              <a:rPr lang="ru-RU" dirty="0" err="1"/>
              <a:t>токты</a:t>
            </a:r>
            <a:r>
              <a:rPr lang="ru-RU" dirty="0"/>
              <a:t> </a:t>
            </a:r>
            <a:r>
              <a:rPr lang="ru-RU" dirty="0" err="1"/>
              <a:t>монотонды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арттырады</a:t>
            </a:r>
            <a:r>
              <a:rPr lang="ru-RU" dirty="0"/>
              <a:t>. </a:t>
            </a:r>
            <a:r>
              <a:rPr lang="ru-RU" dirty="0" err="1"/>
              <a:t>Туннельдік</a:t>
            </a:r>
            <a:r>
              <a:rPr lang="ru-RU" dirty="0"/>
              <a:t> </a:t>
            </a:r>
            <a:r>
              <a:rPr lang="ru-RU" dirty="0" err="1"/>
              <a:t>диодта</a:t>
            </a:r>
            <a:r>
              <a:rPr lang="ru-RU" dirty="0"/>
              <a:t> </a:t>
            </a:r>
            <a:r>
              <a:rPr lang="ru-RU" dirty="0" err="1"/>
              <a:t>электрондардың</a:t>
            </a:r>
            <a:r>
              <a:rPr lang="ru-RU" dirty="0"/>
              <a:t> </a:t>
            </a:r>
            <a:r>
              <a:rPr lang="ru-RU" dirty="0" err="1">
                <a:highlight>
                  <a:srgbClr val="00FF00"/>
                </a:highlight>
              </a:rPr>
              <a:t>кванттық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механикалық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туннельденуі</a:t>
            </a:r>
            <a:r>
              <a:rPr lang="ru-RU" dirty="0"/>
              <a:t> ВАС-</a:t>
            </a:r>
            <a:r>
              <a:rPr lang="ru-RU" dirty="0" err="1"/>
              <a:t>тың</a:t>
            </a:r>
            <a:r>
              <a:rPr lang="ru-RU" dirty="0"/>
              <a:t> </a:t>
            </a:r>
            <a:r>
              <a:rPr lang="ru-RU" dirty="0" err="1"/>
              <a:t>ерекшелігін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: р-</a:t>
            </a:r>
            <a:r>
              <a:rPr lang="ru-RU" dirty="0" err="1"/>
              <a:t>аймақтағы</a:t>
            </a:r>
            <a:r>
              <a:rPr lang="ru-RU" dirty="0"/>
              <a:t> тура («+») </a:t>
            </a:r>
            <a:r>
              <a:rPr lang="ru-RU" dirty="0" err="1"/>
              <a:t>кернеудің</a:t>
            </a:r>
            <a:r>
              <a:rPr lang="ru-RU" dirty="0"/>
              <a:t> </a:t>
            </a:r>
            <a:r>
              <a:rPr lang="ru-RU" dirty="0" err="1"/>
              <a:t>жоғарылауымен</a:t>
            </a:r>
            <a:r>
              <a:rPr lang="ru-RU" dirty="0"/>
              <a:t> </a:t>
            </a:r>
            <a:r>
              <a:rPr lang="ru-RU" dirty="0" err="1"/>
              <a:t>берілетін</a:t>
            </a:r>
            <a:r>
              <a:rPr lang="ru-RU" dirty="0"/>
              <a:t> </a:t>
            </a:r>
            <a:r>
              <a:rPr lang="ru-RU" dirty="0" err="1"/>
              <a:t>токтың</a:t>
            </a:r>
            <a:r>
              <a:rPr lang="ru-RU" dirty="0"/>
              <a:t> </a:t>
            </a:r>
            <a:r>
              <a:rPr lang="ru-RU" dirty="0" err="1"/>
              <a:t>күрт</a:t>
            </a:r>
            <a:r>
              <a:rPr lang="ru-RU" dirty="0"/>
              <a:t> </a:t>
            </a:r>
            <a:r>
              <a:rPr lang="ru-RU" dirty="0" err="1"/>
              <a:t>көтерілуі</a:t>
            </a:r>
            <a:r>
              <a:rPr lang="ru-RU" dirty="0"/>
              <a:t>, </a:t>
            </a:r>
            <a:r>
              <a:rPr lang="ru-RU" dirty="0" err="1"/>
              <a:t>содан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төмендеуі</a:t>
            </a:r>
            <a:r>
              <a:rPr lang="ru-RU" dirty="0"/>
              <a:t> </a:t>
            </a:r>
            <a:r>
              <a:rPr lang="ru-RU" dirty="0" err="1"/>
              <a:t>байқалады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kk-KZ" dirty="0"/>
              <a:t>	</a:t>
            </a:r>
            <a:r>
              <a:rPr lang="en-US" dirty="0"/>
              <a:t>p-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US" dirty="0"/>
              <a:t>n-</a:t>
            </a:r>
            <a:r>
              <a:rPr lang="ru-RU" dirty="0" err="1"/>
              <a:t>аймақтарының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дәрежелі</a:t>
            </a:r>
            <a:r>
              <a:rPr lang="ru-RU" dirty="0"/>
              <a:t> </a:t>
            </a:r>
            <a:r>
              <a:rPr lang="ru-RU" dirty="0" err="1"/>
              <a:t>легирлеуіне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Ферми </a:t>
            </a:r>
            <a:r>
              <a:rPr lang="ru-RU" dirty="0" err="1"/>
              <a:t>деңгейлері</a:t>
            </a:r>
            <a:r>
              <a:rPr lang="ru-RU" dirty="0"/>
              <a:t> </a:t>
            </a:r>
            <a:r>
              <a:rPr lang="ru-RU" dirty="0" err="1"/>
              <a:t>рұқсат</a:t>
            </a:r>
            <a:r>
              <a:rPr lang="ru-RU" dirty="0"/>
              <a:t> </a:t>
            </a:r>
            <a:r>
              <a:rPr lang="ru-RU" dirty="0" err="1"/>
              <a:t>етілген</a:t>
            </a:r>
            <a:r>
              <a:rPr lang="ru-RU" dirty="0"/>
              <a:t> </a:t>
            </a:r>
            <a:r>
              <a:rPr lang="ru-RU" dirty="0" err="1"/>
              <a:t>жолақтардың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: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A4F42C-DE0B-C12C-628F-8D68C1422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37" y="6176963"/>
            <a:ext cx="1863061" cy="5352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8C24EB-A033-1062-3F01-B43233F71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971" y="6175580"/>
            <a:ext cx="1815632" cy="53524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3C3152F-48EE-0B80-4AE1-B5E3716E6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070" y="1044677"/>
            <a:ext cx="5419775" cy="428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562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9AC7D45-C9BA-E4E7-7F42-866D980AD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88" y="196645"/>
            <a:ext cx="5419775" cy="59803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kk-KZ" dirty="0"/>
              <a:t>	</a:t>
            </a:r>
            <a:r>
              <a:rPr lang="en-US" dirty="0"/>
              <a:t>n-</a:t>
            </a:r>
            <a:r>
              <a:rPr lang="ru-RU" dirty="0" err="1"/>
              <a:t>аймақтың</a:t>
            </a:r>
            <a:r>
              <a:rPr lang="ru-RU" dirty="0"/>
              <a:t> </a:t>
            </a:r>
            <a:r>
              <a:rPr lang="ru-RU" dirty="0" err="1"/>
              <a:t>өткізгіштік</a:t>
            </a:r>
            <a:r>
              <a:rPr lang="ru-RU" dirty="0"/>
              <a:t> </a:t>
            </a:r>
            <a:r>
              <a:rPr lang="ru-RU" dirty="0" err="1"/>
              <a:t>аймағы</a:t>
            </a:r>
            <a:r>
              <a:rPr lang="ru-RU" dirty="0"/>
              <a:t> </a:t>
            </a:r>
            <a:r>
              <a:rPr lang="en-US" dirty="0"/>
              <a:t>p-</a:t>
            </a:r>
            <a:r>
              <a:rPr lang="ru-RU" dirty="0" err="1"/>
              <a:t>аймағының</a:t>
            </a:r>
            <a:r>
              <a:rPr lang="ru-RU" dirty="0"/>
              <a:t> </a:t>
            </a:r>
            <a:r>
              <a:rPr lang="ru-RU" dirty="0" err="1"/>
              <a:t>валенттік</a:t>
            </a:r>
            <a:r>
              <a:rPr lang="ru-RU" dirty="0"/>
              <a:t> </a:t>
            </a:r>
            <a:r>
              <a:rPr lang="ru-RU" dirty="0" err="1"/>
              <a:t>аймағымен</a:t>
            </a:r>
            <a:r>
              <a:rPr lang="ru-RU" dirty="0"/>
              <a:t> </a:t>
            </a:r>
            <a:r>
              <a:rPr lang="ru-RU" dirty="0" err="1"/>
              <a:t>энергетикалық</a:t>
            </a:r>
            <a:r>
              <a:rPr lang="ru-RU" dirty="0"/>
              <a:t> </a:t>
            </a:r>
            <a:r>
              <a:rPr lang="ru-RU" dirty="0" err="1"/>
              <a:t>қабаттасады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err="1"/>
              <a:t>Мұндай</a:t>
            </a:r>
            <a:r>
              <a:rPr lang="ru-RU" dirty="0"/>
              <a:t> </a:t>
            </a:r>
            <a:r>
              <a:rPr lang="ru-RU" dirty="0" err="1"/>
              <a:t>кернеулерде</a:t>
            </a:r>
            <a:r>
              <a:rPr lang="ru-RU" dirty="0"/>
              <a:t> </a:t>
            </a:r>
            <a:r>
              <a:rPr lang="ru-RU" dirty="0" err="1"/>
              <a:t>туннельдік</a:t>
            </a:r>
            <a:r>
              <a:rPr lang="ru-RU" dirty="0"/>
              <a:t> эффект </a:t>
            </a:r>
            <a:r>
              <a:rPr lang="ru-RU" dirty="0" err="1"/>
              <a:t>электрондарға</a:t>
            </a:r>
            <a:r>
              <a:rPr lang="ru-RU" dirty="0"/>
              <a:t> </a:t>
            </a:r>
            <a:r>
              <a:rPr lang="ru-RU" dirty="0" err="1"/>
              <a:t>ауысу</a:t>
            </a:r>
            <a:r>
              <a:rPr lang="ru-RU" dirty="0"/>
              <a:t> </a:t>
            </a:r>
            <a:r>
              <a:rPr lang="ru-RU" dirty="0" err="1"/>
              <a:t>аймағындағы</a:t>
            </a:r>
            <a:r>
              <a:rPr lang="ru-RU" dirty="0"/>
              <a:t> </a:t>
            </a:r>
            <a:r>
              <a:rPr lang="ru-RU" dirty="0" err="1"/>
              <a:t>энергетикалық</a:t>
            </a:r>
            <a:r>
              <a:rPr lang="ru-RU" dirty="0"/>
              <a:t> </a:t>
            </a:r>
            <a:r>
              <a:rPr lang="ru-RU" dirty="0" err="1"/>
              <a:t>барьерді</a:t>
            </a:r>
            <a:r>
              <a:rPr lang="ru-RU" dirty="0"/>
              <a:t> </a:t>
            </a:r>
            <a:r>
              <a:rPr lang="ru-RU" dirty="0" err="1"/>
              <a:t>жеңуге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</a:t>
            </a:r>
            <a:endParaRPr lang="ru-K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C3152F-48EE-0B80-4AE1-B5E3716E6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070" y="1044677"/>
            <a:ext cx="5419775" cy="428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08A309-9725-8F9D-0EC0-6AE5B1DBE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273" y="1924048"/>
            <a:ext cx="2248484" cy="77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01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F81F9-AE7A-136E-CA98-F4E91421D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BC0DAB-2CA4-61F2-5C27-9F543517A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 dirty="0"/>
          </a:p>
        </p:txBody>
      </p:sp>
      <p:pic>
        <p:nvPicPr>
          <p:cNvPr id="2050" name="Picture 2" descr="Максимальный ток туннельного диода">
            <a:extLst>
              <a:ext uri="{FF2B5EF4-FFF2-40B4-BE49-F238E27FC236}">
                <a16:creationId xmlns:a16="http://schemas.microsoft.com/office/drawing/2014/main" id="{12729718-8669-9DDB-F066-F159CE103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74" y="681037"/>
            <a:ext cx="5352742" cy="525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Уменьшение тока туннельного диода">
            <a:extLst>
              <a:ext uri="{FF2B5EF4-FFF2-40B4-BE49-F238E27FC236}">
                <a16:creationId xmlns:a16="http://schemas.microsoft.com/office/drawing/2014/main" id="{E79CCB86-8D19-C603-A3B7-D1A5D721D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64" y="681037"/>
            <a:ext cx="5487936" cy="540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94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44AFB97-9C8D-0A83-42E6-B0EF439495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58219"/>
                <a:ext cx="10515600" cy="58187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/>
                  <a:t>	</a:t>
                </a:r>
                <a:r>
                  <a:rPr lang="ru-RU" dirty="0" err="1"/>
                  <a:t>Түзеткіш</a:t>
                </a:r>
                <a:r>
                  <a:rPr lang="ru-RU" dirty="0"/>
                  <a:t> </a:t>
                </a:r>
                <a:r>
                  <a:rPr lang="ru-RU" dirty="0" err="1"/>
                  <a:t>диодтардың</a:t>
                </a:r>
                <a:r>
                  <a:rPr lang="ru-RU" dirty="0"/>
                  <a:t> </a:t>
                </a:r>
                <a:r>
                  <a:rPr lang="ru-RU" dirty="0" err="1"/>
                  <a:t>негізгі</a:t>
                </a:r>
                <a:r>
                  <a:rPr lang="ru-RU" dirty="0"/>
                  <a:t> </a:t>
                </a:r>
                <a:r>
                  <a:rPr lang="ru-RU" dirty="0" err="1"/>
                  <a:t>параметрлері</a:t>
                </a:r>
                <a:r>
                  <a:rPr lang="ru-RU" dirty="0"/>
                  <a:t>:</a:t>
                </a:r>
              </a:p>
              <a:p>
                <a:r>
                  <a:rPr lang="ru-RU" dirty="0"/>
                  <a:t>орта тура </a:t>
                </a:r>
                <a:r>
                  <a:rPr lang="ru-RU" dirty="0" err="1"/>
                  <a:t>кернеу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kk-KZ" b="0" i="1" smtClean="0">
                            <a:latin typeface="Cambria Math" panose="02040503050406030204" pitchFamily="18" charset="0"/>
                          </a:rPr>
                          <m:t>орт.тура</m:t>
                        </m:r>
                      </m:sub>
                    </m:sSub>
                  </m:oMath>
                </a14:m>
                <a:endParaRPr lang="kk-KZ" dirty="0"/>
              </a:p>
              <a:p>
                <a:r>
                  <a:rPr lang="kk-KZ" dirty="0"/>
                  <a:t>орта кері тоқ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kk-KZ" b="0" i="1" smtClean="0">
                            <a:latin typeface="Cambria Math" panose="02040503050406030204" pitchFamily="18" charset="0"/>
                          </a:rPr>
                          <m:t>орт.кері</m:t>
                        </m:r>
                      </m:sub>
                    </m:sSub>
                  </m:oMath>
                </a14:m>
                <a:endParaRPr lang="kk-KZ" b="0" dirty="0"/>
              </a:p>
              <a:p>
                <a:r>
                  <a:rPr lang="ru-RU" dirty="0" err="1"/>
                  <a:t>кері</a:t>
                </a:r>
                <a:r>
                  <a:rPr lang="ru-RU" dirty="0"/>
                  <a:t> </a:t>
                </a:r>
                <a:r>
                  <a:rPr lang="ru-RU" dirty="0" err="1"/>
                  <a:t>кернеудің</a:t>
                </a:r>
                <a:r>
                  <a:rPr lang="ru-RU" dirty="0"/>
                  <a:t> </a:t>
                </a:r>
                <a:r>
                  <a:rPr lang="ru-RU" dirty="0" err="1"/>
                  <a:t>рұқсат</a:t>
                </a:r>
                <a:r>
                  <a:rPr lang="ru-RU" dirty="0"/>
                  <a:t> </a:t>
                </a:r>
                <a:r>
                  <a:rPr lang="ru-RU" dirty="0" err="1"/>
                  <a:t>етілген</a:t>
                </a:r>
                <a:r>
                  <a:rPr lang="ru-RU" dirty="0"/>
                  <a:t> </a:t>
                </a:r>
                <a:r>
                  <a:rPr lang="ru-RU" dirty="0" err="1"/>
                  <a:t>ең</a:t>
                </a:r>
                <a:r>
                  <a:rPr lang="ru-RU" dirty="0"/>
                  <a:t> </a:t>
                </a:r>
                <a:r>
                  <a:rPr lang="ru-RU" dirty="0" err="1"/>
                  <a:t>жоғары</a:t>
                </a:r>
                <a:r>
                  <a:rPr lang="ru-RU" dirty="0"/>
                  <a:t> </a:t>
                </a:r>
                <a:r>
                  <a:rPr lang="ru-RU" dirty="0" err="1"/>
                  <a:t>мәні</a:t>
                </a:r>
                <a:r>
                  <a:rPr lang="ru-RU" dirty="0"/>
                  <a:t> </a:t>
                </a:r>
              </a:p>
              <a:p>
                <a:r>
                  <a:rPr lang="ru-RU" dirty="0"/>
                  <a:t>орта тура </a:t>
                </a:r>
                <a:r>
                  <a:rPr lang="ru-RU" dirty="0" err="1"/>
                  <a:t>тоқ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kk-KZ" b="0" i="1" smtClean="0">
                            <a:latin typeface="Cambria Math" panose="02040503050406030204" pitchFamily="18" charset="0"/>
                          </a:rPr>
                          <m:t>орт.тура</m:t>
                        </m:r>
                      </m:sub>
                    </m:sSub>
                  </m:oMath>
                </a14:m>
                <a:endParaRPr lang="kk-KZ" dirty="0"/>
              </a:p>
              <a:p>
                <a:r>
                  <a:rPr lang="kk-KZ" dirty="0"/>
                  <a:t>жиілік диапазоны (түзеткіш диодтардың шекті жиілігі 20 кГц-тен аспайды) </a:t>
                </a:r>
              </a:p>
              <a:p>
                <a:pPr marL="0" indent="0">
                  <a:buNone/>
                </a:pPr>
                <a:r>
                  <a:rPr lang="kk-KZ" dirty="0"/>
                  <a:t>	Максималды рұқсат етілген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kk-KZ" b="0" i="1" smtClean="0">
                            <a:latin typeface="Cambria Math" panose="02040503050406030204" pitchFamily="18" charset="0"/>
                          </a:rPr>
                          <m:t>орт.тура</m:t>
                        </m:r>
                      </m:sub>
                    </m:sSub>
                  </m:oMath>
                </a14:m>
                <a:r>
                  <a:rPr lang="kk-KZ" dirty="0"/>
                  <a:t> сәйкес диодтар үш топқа бөлінеді:</a:t>
                </a:r>
              </a:p>
              <a:p>
                <a:pPr marL="0" indent="0">
                  <a:buNone/>
                </a:pPr>
                <a:endParaRPr lang="ru-KZ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44AFB97-9C8D-0A83-42E6-B0EF439495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58219"/>
                <a:ext cx="10515600" cy="5818744"/>
              </a:xfrm>
              <a:blipFill>
                <a:blip r:embed="rId2"/>
                <a:stretch>
                  <a:fillRect l="-1217" t="-1782" r="-638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098DC598-6EF0-18AA-8985-D9ACFE06AA0D}"/>
              </a:ext>
            </a:extLst>
          </p:cNvPr>
          <p:cNvSpPr txBox="1"/>
          <p:nvPr/>
        </p:nvSpPr>
        <p:spPr>
          <a:xfrm>
            <a:off x="838200" y="4902186"/>
            <a:ext cx="609442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800" dirty="0" err="1">
                <a:highlight>
                  <a:srgbClr val="00FF00"/>
                </a:highlight>
              </a:rPr>
              <a:t>Төмен</a:t>
            </a:r>
            <a:r>
              <a:rPr lang="ru-RU" sz="2800" dirty="0">
                <a:highlight>
                  <a:srgbClr val="00FF00"/>
                </a:highlight>
              </a:rPr>
              <a:t> 0,3 А </a:t>
            </a:r>
            <a:r>
              <a:rPr lang="ru-RU" sz="2800" dirty="0" err="1">
                <a:highlight>
                  <a:srgbClr val="00FF00"/>
                </a:highlight>
              </a:rPr>
              <a:t>дейін</a:t>
            </a:r>
            <a:r>
              <a:rPr lang="ru-RU" sz="2800" dirty="0">
                <a:highlight>
                  <a:srgbClr val="00FF00"/>
                </a:highlight>
              </a:rPr>
              <a:t>), </a:t>
            </a:r>
          </a:p>
          <a:p>
            <a:pPr marL="0" indent="0" algn="just">
              <a:buNone/>
            </a:pPr>
            <a:r>
              <a:rPr lang="ru-RU" sz="2800" dirty="0" err="1">
                <a:highlight>
                  <a:srgbClr val="00FF00"/>
                </a:highlight>
              </a:rPr>
              <a:t>орташа</a:t>
            </a:r>
            <a:r>
              <a:rPr lang="ru-RU" sz="2800" dirty="0">
                <a:highlight>
                  <a:srgbClr val="00FF00"/>
                </a:highlight>
              </a:rPr>
              <a:t> (0,3 А-ден 10 А-</a:t>
            </a:r>
            <a:r>
              <a:rPr lang="ru-RU" sz="2800" dirty="0" err="1">
                <a:highlight>
                  <a:srgbClr val="00FF00"/>
                </a:highlight>
              </a:rPr>
              <a:t>ге</a:t>
            </a:r>
            <a:r>
              <a:rPr lang="ru-RU" sz="2800" dirty="0">
                <a:highlight>
                  <a:srgbClr val="00FF00"/>
                </a:highlight>
              </a:rPr>
              <a:t> </a:t>
            </a:r>
            <a:r>
              <a:rPr lang="ru-RU" sz="2800" dirty="0" err="1">
                <a:highlight>
                  <a:srgbClr val="00FF00"/>
                </a:highlight>
              </a:rPr>
              <a:t>дейін</a:t>
            </a:r>
            <a:r>
              <a:rPr lang="ru-RU" sz="2800" dirty="0">
                <a:highlight>
                  <a:srgbClr val="00FF00"/>
                </a:highlight>
              </a:rPr>
              <a:t>)</a:t>
            </a:r>
          </a:p>
          <a:p>
            <a:pPr marL="0" indent="0" algn="just">
              <a:buNone/>
            </a:pPr>
            <a:r>
              <a:rPr lang="ru-RU" sz="2800" dirty="0" err="1">
                <a:highlight>
                  <a:srgbClr val="00FF00"/>
                </a:highlight>
              </a:rPr>
              <a:t>жоғары</a:t>
            </a:r>
            <a:r>
              <a:rPr lang="ru-RU" sz="2800" dirty="0">
                <a:highlight>
                  <a:srgbClr val="00FF00"/>
                </a:highlight>
              </a:rPr>
              <a:t> (10 А </a:t>
            </a:r>
            <a:r>
              <a:rPr lang="ru-RU" sz="2800" dirty="0" err="1">
                <a:highlight>
                  <a:srgbClr val="00FF00"/>
                </a:highlight>
              </a:rPr>
              <a:t>жоғары</a:t>
            </a:r>
            <a:r>
              <a:rPr lang="ru-RU" sz="2800" dirty="0">
                <a:highlight>
                  <a:srgbClr val="00FF00"/>
                </a:highlight>
              </a:rPr>
              <a:t> </a:t>
            </a:r>
            <a:r>
              <a:rPr lang="ru-RU" sz="2800" dirty="0" err="1">
                <a:highlight>
                  <a:srgbClr val="00FF00"/>
                </a:highlight>
              </a:rPr>
              <a:t>қуатты</a:t>
            </a:r>
            <a:r>
              <a:rPr lang="ru-RU" sz="2800" dirty="0">
                <a:highlight>
                  <a:srgbClr val="00FF00"/>
                </a:highlight>
              </a:rPr>
              <a:t>) </a:t>
            </a:r>
            <a:r>
              <a:rPr lang="ru-RU" sz="2800" dirty="0" err="1"/>
              <a:t>диодтар</a:t>
            </a:r>
            <a:r>
              <a:rPr lang="ru-RU" sz="2800" dirty="0"/>
              <a:t> </a:t>
            </a:r>
            <a:r>
              <a:rPr lang="ru-RU" sz="2800" dirty="0" err="1"/>
              <a:t>болып</a:t>
            </a:r>
            <a:r>
              <a:rPr lang="ru-RU" sz="2800" dirty="0"/>
              <a:t> </a:t>
            </a:r>
            <a:r>
              <a:rPr lang="ru-RU" sz="2800" dirty="0" err="1"/>
              <a:t>жіктеледі</a:t>
            </a:r>
            <a:r>
              <a:rPr lang="ru-RU" sz="2800" dirty="0"/>
              <a:t>. </a:t>
            </a:r>
            <a:endParaRPr lang="ru-KZ" sz="2800" dirty="0"/>
          </a:p>
        </p:txBody>
      </p:sp>
    </p:spTree>
    <p:extLst>
      <p:ext uri="{BB962C8B-B14F-4D97-AF65-F5344CB8AC3E}">
        <p14:creationId xmlns:p14="http://schemas.microsoft.com/office/powerpoint/2010/main" val="959943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F3697-338B-1A76-CA98-5DCF05691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590"/>
            <a:ext cx="10515600" cy="763429"/>
          </a:xfrm>
        </p:spPr>
        <p:txBody>
          <a:bodyPr/>
          <a:lstStyle/>
          <a:p>
            <a:r>
              <a:rPr lang="ru-RU" dirty="0" err="1"/>
              <a:t>Түзеткіш</a:t>
            </a:r>
            <a:r>
              <a:rPr lang="ru-RU" dirty="0"/>
              <a:t> </a:t>
            </a:r>
            <a:r>
              <a:rPr lang="ru-RU" dirty="0" err="1"/>
              <a:t>көпірлердің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істеу</a:t>
            </a:r>
            <a:r>
              <a:rPr lang="ru-RU" dirty="0"/>
              <a:t> </a:t>
            </a:r>
            <a:r>
              <a:rPr lang="ru-RU" dirty="0" err="1"/>
              <a:t>принципі</a:t>
            </a:r>
            <a:endParaRPr lang="ru-KZ" dirty="0"/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36507A92-EBEF-B67E-51AD-F7CEB7763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736" y="825819"/>
            <a:ext cx="3967162" cy="29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ndefined">
            <a:extLst>
              <a:ext uri="{FF2B5EF4-FFF2-40B4-BE49-F238E27FC236}">
                <a16:creationId xmlns:a16="http://schemas.microsoft.com/office/drawing/2014/main" id="{3F2CAC17-1588-EDEF-F371-855E2B401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8094"/>
            <a:ext cx="12192000" cy="288925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A7C442-8D6E-4C4E-BEEE-12FF6027C323}"/>
              </a:ext>
            </a:extLst>
          </p:cNvPr>
          <p:cNvSpPr txBox="1"/>
          <p:nvPr/>
        </p:nvSpPr>
        <p:spPr>
          <a:xfrm>
            <a:off x="558800" y="1180515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800" dirty="0" err="1"/>
              <a:t>диодтық</a:t>
            </a:r>
            <a:r>
              <a:rPr lang="ru-KZ" sz="2800" dirty="0"/>
              <a:t> </a:t>
            </a:r>
            <a:r>
              <a:rPr lang="ru-KZ" sz="2800" dirty="0" err="1"/>
              <a:t>көпір</a:t>
            </a:r>
            <a:r>
              <a:rPr lang="ru-KZ" sz="2800" dirty="0"/>
              <a:t> </a:t>
            </a:r>
            <a:r>
              <a:rPr lang="ru-KZ" sz="2800" dirty="0" err="1"/>
              <a:t>айнымалы</a:t>
            </a:r>
            <a:r>
              <a:rPr lang="ru-KZ" sz="2800" dirty="0"/>
              <a:t> </a:t>
            </a:r>
            <a:r>
              <a:rPr lang="ru-KZ" sz="2800" dirty="0" err="1"/>
              <a:t>токты</a:t>
            </a:r>
            <a:r>
              <a:rPr lang="ru-KZ" sz="2800" dirty="0"/>
              <a:t> </a:t>
            </a:r>
            <a:r>
              <a:rPr lang="ru-KZ" sz="2800" dirty="0" err="1"/>
              <a:t>импульсті</a:t>
            </a:r>
            <a:r>
              <a:rPr lang="ru-KZ" sz="2800" dirty="0"/>
              <a:t> </a:t>
            </a:r>
            <a:r>
              <a:rPr lang="ru-KZ" sz="2800" dirty="0" err="1"/>
              <a:t>тұрақты</a:t>
            </a:r>
            <a:r>
              <a:rPr lang="ru-KZ" sz="2800" dirty="0"/>
              <a:t> </a:t>
            </a:r>
            <a:r>
              <a:rPr lang="ru-KZ" sz="2800" dirty="0" err="1"/>
              <a:t>токқа</a:t>
            </a:r>
            <a:r>
              <a:rPr lang="ru-KZ" sz="2800" dirty="0"/>
              <a:t> </a:t>
            </a:r>
            <a:r>
              <a:rPr lang="ru-KZ" sz="2800" dirty="0" err="1"/>
              <a:t>түрлендіреді</a:t>
            </a:r>
            <a:endParaRPr lang="ru-KZ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C5AC91-3273-02F4-8866-BA34EC138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2570044"/>
            <a:ext cx="5549633" cy="78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7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18AE3-F555-1A94-F8AD-4D1FA1CB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202"/>
            <a:ext cx="10515600" cy="457835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Түзеткіш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тегістеуш</a:t>
            </a:r>
            <a:r>
              <a:rPr lang="kk-KZ" dirty="0"/>
              <a:t>і</a:t>
            </a:r>
            <a:r>
              <a:rPr lang="ru-RU" dirty="0"/>
              <a:t> </a:t>
            </a:r>
            <a:r>
              <a:rPr lang="ru-RU" dirty="0" err="1"/>
              <a:t>фильтрлер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7C350E-A2D2-546E-536E-DD7FBB837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1034"/>
            <a:ext cx="11038840" cy="5315929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Айнымалы</a:t>
            </a:r>
            <a:r>
              <a:rPr lang="ru-RU" dirty="0"/>
              <a:t> ток </a:t>
            </a:r>
            <a:r>
              <a:rPr lang="ru-RU" dirty="0" err="1"/>
              <a:t>түзеткіштердің</a:t>
            </a:r>
            <a:r>
              <a:rPr lang="ru-RU" dirty="0"/>
              <a:t> </a:t>
            </a:r>
            <a:r>
              <a:rPr lang="ru-RU" dirty="0" err="1"/>
              <a:t>шығыс</a:t>
            </a:r>
            <a:r>
              <a:rPr lang="ru-RU" dirty="0"/>
              <a:t> </a:t>
            </a:r>
            <a:r>
              <a:rPr lang="ru-RU" dirty="0" err="1"/>
              <a:t>кернеуі</a:t>
            </a:r>
            <a:r>
              <a:rPr lang="ru-RU" dirty="0"/>
              <a:t> </a:t>
            </a:r>
            <a:r>
              <a:rPr lang="ru-RU" dirty="0" err="1"/>
              <a:t>негізінен</a:t>
            </a:r>
            <a:r>
              <a:rPr lang="ru-RU" dirty="0"/>
              <a:t> </a:t>
            </a:r>
            <a:r>
              <a:rPr lang="ru-RU" dirty="0" err="1"/>
              <a:t>пульстенуші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</a:t>
            </a:r>
            <a:endParaRPr lang="ru-KZ" dirty="0"/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70FD00D9-D5AB-F557-1940-2E10E308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9" y="1409990"/>
            <a:ext cx="4524692" cy="531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A67311-CC3E-8AEE-3100-690848E4DE36}"/>
              </a:ext>
            </a:extLst>
          </p:cNvPr>
          <p:cNvSpPr txBox="1"/>
          <p:nvPr/>
        </p:nvSpPr>
        <p:spPr>
          <a:xfrm>
            <a:off x="314960" y="1772469"/>
            <a:ext cx="607568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sz="2800" dirty="0"/>
              <a:t>	Фильтрлер</a:t>
            </a:r>
            <a:r>
              <a:rPr lang="ru-KZ" sz="2800" dirty="0"/>
              <a:t> </a:t>
            </a:r>
            <a:r>
              <a:rPr lang="ru-KZ" sz="2800" dirty="0" err="1"/>
              <a:t>толқындарды</a:t>
            </a:r>
            <a:r>
              <a:rPr lang="ru-KZ" sz="2800" dirty="0"/>
              <a:t> </a:t>
            </a:r>
            <a:r>
              <a:rPr lang="ru-KZ" sz="2800" dirty="0" err="1"/>
              <a:t>тегістеу</a:t>
            </a:r>
            <a:r>
              <a:rPr lang="ru-KZ" sz="2800" dirty="0"/>
              <a:t> </a:t>
            </a:r>
            <a:r>
              <a:rPr lang="ru-KZ" sz="2800" dirty="0" err="1"/>
              <a:t>үшін</a:t>
            </a:r>
            <a:r>
              <a:rPr lang="ru-KZ" sz="2800" dirty="0"/>
              <a:t> </a:t>
            </a:r>
            <a:r>
              <a:rPr lang="ru-KZ" sz="2800" dirty="0" err="1"/>
              <a:t>қолданылады</a:t>
            </a:r>
            <a:r>
              <a:rPr lang="ru-KZ" sz="2800" dirty="0"/>
              <a:t>. </a:t>
            </a:r>
            <a:r>
              <a:rPr lang="ru-KZ" sz="2800" dirty="0" err="1"/>
              <a:t>Ең</a:t>
            </a:r>
            <a:r>
              <a:rPr lang="ru-KZ" sz="2800" dirty="0"/>
              <a:t> </a:t>
            </a:r>
            <a:r>
              <a:rPr lang="ru-KZ" sz="2800" dirty="0" err="1"/>
              <a:t>қарапайым</a:t>
            </a:r>
            <a:r>
              <a:rPr lang="ru-KZ" sz="2800" dirty="0"/>
              <a:t> </a:t>
            </a:r>
            <a:r>
              <a:rPr lang="ru-KZ" sz="2800" dirty="0" err="1"/>
              <a:t>сүзгі</a:t>
            </a:r>
            <a:r>
              <a:rPr lang="ru-KZ" sz="2800" dirty="0"/>
              <a:t> - </a:t>
            </a:r>
            <a:r>
              <a:rPr lang="ru-KZ" sz="2800" dirty="0" err="1"/>
              <a:t>жүктемеге</a:t>
            </a:r>
            <a:r>
              <a:rPr lang="ru-KZ" sz="2800" dirty="0"/>
              <a:t> параллель </a:t>
            </a:r>
            <a:r>
              <a:rPr lang="ru-KZ" sz="2800" dirty="0" err="1"/>
              <a:t>қосылған</a:t>
            </a:r>
            <a:r>
              <a:rPr lang="ru-KZ" sz="2800" dirty="0"/>
              <a:t> конденсатор. </a:t>
            </a:r>
            <a:r>
              <a:rPr lang="ru-KZ" sz="2800" dirty="0" err="1"/>
              <a:t>Сүзгі</a:t>
            </a:r>
            <a:r>
              <a:rPr lang="ru-KZ" sz="2800" dirty="0"/>
              <a:t> конденсаторы </a:t>
            </a:r>
            <a:r>
              <a:rPr lang="ru-KZ" sz="2800" dirty="0" err="1"/>
              <a:t>толқындық</a:t>
            </a:r>
            <a:r>
              <a:rPr lang="ru-KZ" sz="2800" dirty="0"/>
              <a:t> </a:t>
            </a:r>
            <a:r>
              <a:rPr lang="ru-KZ" sz="2800" dirty="0" err="1"/>
              <a:t>импульстердің</a:t>
            </a:r>
            <a:r>
              <a:rPr lang="ru-KZ" sz="2800" dirty="0"/>
              <a:t> </a:t>
            </a:r>
            <a:r>
              <a:rPr lang="ru-KZ" sz="2800" dirty="0" err="1"/>
              <a:t>шыңдарында</a:t>
            </a:r>
            <a:r>
              <a:rPr lang="ru-KZ" sz="2800" dirty="0"/>
              <a:t> ток </a:t>
            </a:r>
            <a:r>
              <a:rPr lang="ru-KZ" sz="2800" dirty="0" err="1"/>
              <a:t>импульстары</a:t>
            </a:r>
            <a:r>
              <a:rPr lang="ru-KZ" sz="2800" dirty="0"/>
              <a:t> </a:t>
            </a:r>
            <a:r>
              <a:rPr lang="ru-KZ" sz="2800" dirty="0" err="1"/>
              <a:t>арқылы</a:t>
            </a:r>
            <a:r>
              <a:rPr lang="ru-KZ" sz="2800" dirty="0"/>
              <a:t> </a:t>
            </a:r>
            <a:r>
              <a:rPr lang="ru-KZ" sz="2800" dirty="0" err="1"/>
              <a:t>энергияны</a:t>
            </a:r>
            <a:r>
              <a:rPr lang="ru-KZ" sz="2800" dirty="0"/>
              <a:t> </a:t>
            </a:r>
            <a:r>
              <a:rPr lang="ru-KZ" sz="2800" dirty="0" err="1"/>
              <a:t>сақтайды</a:t>
            </a:r>
            <a:r>
              <a:rPr lang="ru-KZ" sz="2800" dirty="0"/>
              <a:t> (</a:t>
            </a:r>
            <a:r>
              <a:rPr lang="ru-KZ" sz="2800" dirty="0" err="1"/>
              <a:t>зарядталады</a:t>
            </a:r>
            <a:r>
              <a:rPr lang="ru-KZ" sz="2800" dirty="0"/>
              <a:t>) </a:t>
            </a:r>
            <a:r>
              <a:rPr lang="ru-KZ" sz="2800" dirty="0" err="1"/>
              <a:t>және</a:t>
            </a:r>
            <a:r>
              <a:rPr lang="ru-KZ" sz="2800" dirty="0"/>
              <a:t> </a:t>
            </a:r>
            <a:r>
              <a:rPr lang="ru-KZ" sz="2800" dirty="0" err="1"/>
              <a:t>толқындардың</a:t>
            </a:r>
            <a:r>
              <a:rPr lang="ru-KZ" sz="2800" dirty="0"/>
              <a:t> </a:t>
            </a:r>
            <a:r>
              <a:rPr lang="ru-KZ" sz="2800" dirty="0" err="1"/>
              <a:t>салдарынан</a:t>
            </a:r>
            <a:r>
              <a:rPr lang="ru-KZ" sz="2800" dirty="0"/>
              <a:t> </a:t>
            </a:r>
            <a:r>
              <a:rPr lang="ru-KZ" sz="2800" dirty="0" err="1"/>
              <a:t>көпірдің</a:t>
            </a:r>
            <a:r>
              <a:rPr lang="ru-KZ" sz="2800" dirty="0"/>
              <a:t> </a:t>
            </a:r>
            <a:r>
              <a:rPr lang="ru-KZ" sz="2800" dirty="0" err="1"/>
              <a:t>шығыс</a:t>
            </a:r>
            <a:r>
              <a:rPr lang="ru-KZ" sz="2800" dirty="0"/>
              <a:t> </a:t>
            </a:r>
            <a:r>
              <a:rPr lang="ru-KZ" sz="2800" dirty="0" err="1"/>
              <a:t>кернеуі</a:t>
            </a:r>
            <a:r>
              <a:rPr lang="ru-KZ" sz="2800" dirty="0"/>
              <a:t> </a:t>
            </a:r>
            <a:r>
              <a:rPr lang="ru-KZ" sz="2800" dirty="0" err="1"/>
              <a:t>төмендеген</a:t>
            </a:r>
            <a:r>
              <a:rPr lang="ru-KZ" sz="2800" dirty="0"/>
              <a:t> </a:t>
            </a:r>
            <a:r>
              <a:rPr lang="ru-KZ" sz="2800" dirty="0" err="1"/>
              <a:t>кезде</a:t>
            </a:r>
            <a:r>
              <a:rPr lang="ru-KZ" sz="2800" dirty="0"/>
              <a:t> оны </a:t>
            </a:r>
            <a:r>
              <a:rPr lang="ru-KZ" sz="2800" dirty="0" err="1"/>
              <a:t>жүктемеге</a:t>
            </a:r>
            <a:r>
              <a:rPr lang="ru-KZ" sz="2800" dirty="0"/>
              <a:t> </a:t>
            </a:r>
            <a:r>
              <a:rPr lang="ru-KZ" sz="2800" dirty="0" err="1"/>
              <a:t>жібереді</a:t>
            </a:r>
            <a:r>
              <a:rPr lang="ru-K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624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C087DB7-5DA2-393C-2372-55109A705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280"/>
            <a:ext cx="10515600" cy="584168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Конденсатордың</a:t>
            </a:r>
            <a:r>
              <a:rPr lang="ru-RU" dirty="0"/>
              <a:t> разряд </a:t>
            </a:r>
            <a:r>
              <a:rPr lang="ru-RU" dirty="0" err="1"/>
              <a:t>жылдамдығы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590E0A-DA98-16CE-D351-FCB1FF29E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90" y="1008489"/>
            <a:ext cx="4423851" cy="9395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5004EB-6650-AF01-2555-4017E51A4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78" y="2961514"/>
            <a:ext cx="6746920" cy="13077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2E5FC9-DE05-01C7-38C6-A3011163DA38}"/>
              </a:ext>
            </a:extLst>
          </p:cNvPr>
          <p:cNvSpPr txBox="1"/>
          <p:nvPr/>
        </p:nvSpPr>
        <p:spPr>
          <a:xfrm>
            <a:off x="838200" y="2213213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800" dirty="0"/>
              <a:t>размах пульсаций напряжения</a:t>
            </a:r>
          </a:p>
        </p:txBody>
      </p:sp>
      <p:pic>
        <p:nvPicPr>
          <p:cNvPr id="10" name="Picture 2" descr="undefined">
            <a:extLst>
              <a:ext uri="{FF2B5EF4-FFF2-40B4-BE49-F238E27FC236}">
                <a16:creationId xmlns:a16="http://schemas.microsoft.com/office/drawing/2014/main" id="{2140A3A7-BE9F-12F2-44CC-9FB627FA5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991" y="173950"/>
            <a:ext cx="4524692" cy="531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086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75507-D01B-5594-EC99-8D7BA8F71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3032"/>
            <a:ext cx="10515600" cy="1325563"/>
          </a:xfrm>
        </p:spPr>
        <p:txBody>
          <a:bodyPr/>
          <a:lstStyle/>
          <a:p>
            <a:r>
              <a:rPr lang="ru-RU" dirty="0" err="1"/>
              <a:t>Шоттки</a:t>
            </a:r>
            <a:r>
              <a:rPr lang="ru-RU" dirty="0"/>
              <a:t> диоды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A0E676-1ED2-C402-8366-D6455389A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2531"/>
            <a:ext cx="10515600" cy="5174432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Шоттки</a:t>
            </a:r>
            <a:r>
              <a:rPr lang="ru-RU" dirty="0"/>
              <a:t> диоды - </a:t>
            </a:r>
            <a:r>
              <a:rPr lang="ru-RU" dirty="0" err="1"/>
              <a:t>тұрақты</a:t>
            </a:r>
            <a:r>
              <a:rPr lang="ru-RU" dirty="0"/>
              <a:t> ток </a:t>
            </a:r>
            <a:r>
              <a:rPr lang="ru-RU" dirty="0" err="1"/>
              <a:t>өткен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аз </a:t>
            </a:r>
            <a:r>
              <a:rPr lang="ru-RU" dirty="0" err="1"/>
              <a:t>кернеу</a:t>
            </a:r>
            <a:r>
              <a:rPr lang="ru-RU" dirty="0"/>
              <a:t> </a:t>
            </a:r>
            <a:r>
              <a:rPr lang="ru-RU" dirty="0" err="1"/>
              <a:t>төмендеуі</a:t>
            </a:r>
            <a:r>
              <a:rPr lang="ru-RU" dirty="0"/>
              <a:t> бар </a:t>
            </a:r>
            <a:r>
              <a:rPr lang="ru-RU" dirty="0" err="1"/>
              <a:t>жартылай</a:t>
            </a:r>
            <a:r>
              <a:rPr lang="ru-RU" dirty="0"/>
              <a:t> </a:t>
            </a:r>
            <a:r>
              <a:rPr lang="ru-RU" dirty="0" err="1"/>
              <a:t>өткізгіш</a:t>
            </a:r>
            <a:r>
              <a:rPr lang="ru-RU" dirty="0"/>
              <a:t> диод. </a:t>
            </a:r>
            <a:r>
              <a:rPr lang="ru-RU" dirty="0" err="1"/>
              <a:t>Кәдімгі</a:t>
            </a:r>
            <a:r>
              <a:rPr lang="ru-RU" dirty="0"/>
              <a:t> </a:t>
            </a:r>
            <a:r>
              <a:rPr lang="ru-RU" dirty="0" err="1"/>
              <a:t>диодтардан</a:t>
            </a:r>
            <a:r>
              <a:rPr lang="ru-RU" dirty="0"/>
              <a:t> </a:t>
            </a:r>
            <a:r>
              <a:rPr lang="ru-RU" dirty="0" err="1"/>
              <a:t>айырмашылығы</a:t>
            </a:r>
            <a:r>
              <a:rPr lang="ru-RU" dirty="0"/>
              <a:t>, </a:t>
            </a:r>
            <a:r>
              <a:rPr lang="ru-RU" dirty="0" err="1"/>
              <a:t>Шоттки</a:t>
            </a:r>
            <a:r>
              <a:rPr lang="ru-RU" dirty="0"/>
              <a:t> </a:t>
            </a:r>
            <a:r>
              <a:rPr lang="ru-RU" dirty="0" err="1"/>
              <a:t>диодтары</a:t>
            </a:r>
            <a:r>
              <a:rPr lang="ru-RU" dirty="0"/>
              <a:t> </a:t>
            </a:r>
            <a:r>
              <a:rPr lang="ru-RU" dirty="0" err="1"/>
              <a:t>Шоттки</a:t>
            </a:r>
            <a:r>
              <a:rPr lang="ru-RU" dirty="0"/>
              <a:t> </a:t>
            </a:r>
            <a:r>
              <a:rPr lang="ru-RU" dirty="0" err="1"/>
              <a:t>тосқауылы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металл-</a:t>
            </a:r>
            <a:r>
              <a:rPr lang="ru-RU" dirty="0" err="1"/>
              <a:t>жартылай</a:t>
            </a:r>
            <a:r>
              <a:rPr lang="ru-RU" dirty="0"/>
              <a:t> </a:t>
            </a:r>
            <a:r>
              <a:rPr lang="ru-RU" dirty="0" err="1"/>
              <a:t>өткізгішті</a:t>
            </a:r>
            <a:r>
              <a:rPr lang="ru-RU" dirty="0"/>
              <a:t> </a:t>
            </a:r>
            <a:r>
              <a:rPr lang="ru-RU" dirty="0" err="1"/>
              <a:t>біріктіруді</a:t>
            </a:r>
            <a:r>
              <a:rPr lang="ru-RU" dirty="0"/>
              <a:t> </a:t>
            </a:r>
            <a:r>
              <a:rPr lang="ru-RU" dirty="0" err="1"/>
              <a:t>пайдаланады</a:t>
            </a:r>
            <a:r>
              <a:rPr lang="ru-RU" dirty="0"/>
              <a:t>. </a:t>
            </a:r>
            <a:endParaRPr lang="ru-KZ" dirty="0"/>
          </a:p>
        </p:txBody>
      </p:sp>
      <p:pic>
        <p:nvPicPr>
          <p:cNvPr id="5122" name="Picture 2" descr="Диод Шоттки: принцип работы, маркировка, применение, обозначение на схеме">
            <a:extLst>
              <a:ext uri="{FF2B5EF4-FFF2-40B4-BE49-F238E27FC236}">
                <a16:creationId xmlns:a16="http://schemas.microsoft.com/office/drawing/2014/main" id="{599A797C-0347-F558-8CFA-6D04272E7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97" y="2857004"/>
            <a:ext cx="5166674" cy="367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ndefined">
            <a:extLst>
              <a:ext uri="{FF2B5EF4-FFF2-40B4-BE49-F238E27FC236}">
                <a16:creationId xmlns:a16="http://schemas.microsoft.com/office/drawing/2014/main" id="{E550DFC5-A0D3-F3BD-765C-2D1A46BEB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59" y="-212716"/>
            <a:ext cx="3035431" cy="130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undefined">
            <a:extLst>
              <a:ext uri="{FF2B5EF4-FFF2-40B4-BE49-F238E27FC236}">
                <a16:creationId xmlns:a16="http://schemas.microsoft.com/office/drawing/2014/main" id="{8915A96B-2848-5F41-A827-F0DE6AAA0E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23"/>
          <a:stretch/>
        </p:blipFill>
        <p:spPr bwMode="auto">
          <a:xfrm>
            <a:off x="6534805" y="3003168"/>
            <a:ext cx="4818995" cy="285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517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CC6246-4F28-FA2A-46EE-2C1AC68FC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49" y="87550"/>
            <a:ext cx="11935837" cy="6089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400" dirty="0"/>
              <a:t>	</a:t>
            </a:r>
            <a:r>
              <a:rPr lang="kk-KZ" sz="2400" b="1" dirty="0"/>
              <a:t>Артықшылықтары</a:t>
            </a:r>
          </a:p>
          <a:p>
            <a:r>
              <a:rPr lang="ru-RU" sz="2400" dirty="0" err="1"/>
              <a:t>Шоттки</a:t>
            </a:r>
            <a:r>
              <a:rPr lang="ru-RU" sz="2400" dirty="0"/>
              <a:t> </a:t>
            </a:r>
            <a:r>
              <a:rPr lang="ru-RU" sz="2400" dirty="0" err="1"/>
              <a:t>диодындағы</a:t>
            </a:r>
            <a:r>
              <a:rPr lang="ru-RU" sz="2400" dirty="0"/>
              <a:t> «</a:t>
            </a:r>
            <a:r>
              <a:rPr lang="ru-RU" sz="2400" dirty="0" err="1">
                <a:highlight>
                  <a:srgbClr val="00FF00"/>
                </a:highlight>
              </a:rPr>
              <a:t>кернеудің</a:t>
            </a:r>
            <a:r>
              <a:rPr lang="ru-RU" sz="2400" dirty="0">
                <a:highlight>
                  <a:srgbClr val="00FF00"/>
                </a:highlight>
              </a:rPr>
              <a:t> </a:t>
            </a:r>
            <a:r>
              <a:rPr lang="ru-RU" sz="2400" dirty="0" err="1">
                <a:highlight>
                  <a:srgbClr val="00FF00"/>
                </a:highlight>
              </a:rPr>
              <a:t>төмендеуі</a:t>
            </a:r>
            <a:r>
              <a:rPr lang="ru-RU" sz="2400" dirty="0"/>
              <a:t>» </a:t>
            </a:r>
            <a:r>
              <a:rPr lang="ru-RU" sz="2400" dirty="0" err="1"/>
              <a:t>ол</a:t>
            </a:r>
            <a:r>
              <a:rPr lang="ru-RU" sz="2400" dirty="0"/>
              <a:t> </a:t>
            </a:r>
            <a:r>
              <a:rPr lang="ru-RU" sz="2400" dirty="0" err="1"/>
              <a:t>тікелей</a:t>
            </a:r>
            <a:r>
              <a:rPr lang="ru-RU" sz="2400" dirty="0"/>
              <a:t> </a:t>
            </a:r>
            <a:r>
              <a:rPr lang="ru-RU" sz="2400" dirty="0" err="1"/>
              <a:t>қосылған</a:t>
            </a:r>
            <a:r>
              <a:rPr lang="ru-RU" sz="2400" dirty="0"/>
              <a:t> </a:t>
            </a:r>
            <a:r>
              <a:rPr lang="ru-RU" sz="2400" dirty="0" err="1"/>
              <a:t>кезде</a:t>
            </a:r>
            <a:r>
              <a:rPr lang="ru-RU" sz="2400" dirty="0"/>
              <a:t> 0,2-0,4 В-ты </a:t>
            </a:r>
            <a:r>
              <a:rPr lang="ru-RU" sz="2400" dirty="0" err="1"/>
              <a:t>құрайды</a:t>
            </a:r>
            <a:r>
              <a:rPr lang="ru-RU" sz="2400" dirty="0"/>
              <a:t>, ал </a:t>
            </a:r>
            <a:r>
              <a:rPr lang="ru-RU" sz="2400" dirty="0" err="1"/>
              <a:t>қарапайым</a:t>
            </a:r>
            <a:r>
              <a:rPr lang="ru-RU" sz="2400" dirty="0"/>
              <a:t>, </a:t>
            </a:r>
            <a:r>
              <a:rPr lang="ru-RU" sz="2400" dirty="0" err="1"/>
              <a:t>мысалы</a:t>
            </a:r>
            <a:r>
              <a:rPr lang="ru-RU" sz="2400" dirty="0"/>
              <a:t>, </a:t>
            </a:r>
            <a:r>
              <a:rPr lang="en-US" sz="2400" dirty="0"/>
              <a:t>p-n </a:t>
            </a:r>
            <a:r>
              <a:rPr lang="ru-RU" sz="2400" dirty="0" err="1"/>
              <a:t>өтуі</a:t>
            </a:r>
            <a:r>
              <a:rPr lang="ru-RU" sz="2400" dirty="0"/>
              <a:t> бар кремний </a:t>
            </a:r>
            <a:r>
              <a:rPr lang="ru-RU" sz="2400" dirty="0" err="1"/>
              <a:t>диодтары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мән</a:t>
            </a:r>
            <a:r>
              <a:rPr lang="ru-RU" sz="2400" dirty="0"/>
              <a:t> </a:t>
            </a:r>
            <a:r>
              <a:rPr lang="ru-RU" sz="2400" dirty="0" err="1"/>
              <a:t>шамамен</a:t>
            </a:r>
            <a:r>
              <a:rPr lang="ru-RU" sz="2400" dirty="0"/>
              <a:t> 0,6-0,7 В </a:t>
            </a:r>
            <a:r>
              <a:rPr lang="ru-RU" sz="2400" dirty="0" err="1"/>
              <a:t>құрайды</a:t>
            </a:r>
            <a:r>
              <a:rPr lang="ru-RU" sz="2400" dirty="0"/>
              <a:t>.</a:t>
            </a:r>
          </a:p>
          <a:p>
            <a:r>
              <a:rPr lang="ru-RU" sz="2400" dirty="0"/>
              <a:t> </a:t>
            </a:r>
            <a:r>
              <a:rPr lang="ru-RU" sz="2400" dirty="0" err="1"/>
              <a:t>Шоттки</a:t>
            </a:r>
            <a:r>
              <a:rPr lang="ru-RU" sz="2400" dirty="0"/>
              <a:t> </a:t>
            </a:r>
            <a:r>
              <a:rPr lang="ru-RU" sz="2400" dirty="0" err="1"/>
              <a:t>диодтарының</a:t>
            </a:r>
            <a:r>
              <a:rPr lang="ru-RU" sz="2400" dirty="0"/>
              <a:t> </a:t>
            </a:r>
            <a:r>
              <a:rPr lang="ru-RU" sz="2400" dirty="0" err="1">
                <a:highlight>
                  <a:srgbClr val="00FF00"/>
                </a:highlight>
              </a:rPr>
              <a:t>сыйымдылығы</a:t>
            </a:r>
            <a:r>
              <a:rPr lang="ru-RU" sz="2400" dirty="0">
                <a:highlight>
                  <a:srgbClr val="00FF00"/>
                </a:highlight>
              </a:rPr>
              <a:t> </a:t>
            </a:r>
            <a:r>
              <a:rPr lang="en-US" sz="2400" dirty="0">
                <a:highlight>
                  <a:srgbClr val="00FF00"/>
                </a:highlight>
              </a:rPr>
              <a:t>p-n-</a:t>
            </a:r>
            <a:r>
              <a:rPr lang="ru-RU" sz="2400" dirty="0" err="1">
                <a:highlight>
                  <a:srgbClr val="00FF00"/>
                </a:highlight>
              </a:rPr>
              <a:t>өткізгіш</a:t>
            </a:r>
            <a:r>
              <a:rPr lang="ru-RU" sz="2400" dirty="0">
                <a:highlight>
                  <a:srgbClr val="00FF00"/>
                </a:highlight>
              </a:rPr>
              <a:t> </a:t>
            </a:r>
            <a:r>
              <a:rPr lang="ru-RU" sz="2400" dirty="0" err="1">
                <a:highlight>
                  <a:srgbClr val="00FF00"/>
                </a:highlight>
              </a:rPr>
              <a:t>диодтарға</a:t>
            </a:r>
            <a:r>
              <a:rPr lang="ru-RU" sz="2400" dirty="0">
                <a:highlight>
                  <a:srgbClr val="00FF00"/>
                </a:highlight>
              </a:rPr>
              <a:t> </a:t>
            </a:r>
            <a:r>
              <a:rPr lang="ru-RU" sz="2400" dirty="0" err="1">
                <a:highlight>
                  <a:srgbClr val="00FF00"/>
                </a:highlight>
              </a:rPr>
              <a:t>қарағанда</a:t>
            </a:r>
            <a:r>
              <a:rPr lang="ru-RU" sz="2400" dirty="0">
                <a:highlight>
                  <a:srgbClr val="00FF00"/>
                </a:highlight>
              </a:rPr>
              <a:t> </a:t>
            </a:r>
            <a:r>
              <a:rPr lang="ru-RU" sz="2400" dirty="0" err="1">
                <a:highlight>
                  <a:srgbClr val="00FF00"/>
                </a:highlight>
              </a:rPr>
              <a:t>төмен</a:t>
            </a:r>
            <a:r>
              <a:rPr lang="ru-RU" sz="2400" dirty="0"/>
              <a:t>, </a:t>
            </a:r>
            <a:r>
              <a:rPr lang="ru-RU" sz="2400" dirty="0" err="1"/>
              <a:t>өйткені</a:t>
            </a:r>
            <a:r>
              <a:rPr lang="ru-RU" sz="2400" dirty="0"/>
              <a:t> </a:t>
            </a:r>
            <a:r>
              <a:rPr lang="ru-RU" sz="2400" dirty="0" err="1"/>
              <a:t>олар</a:t>
            </a:r>
            <a:r>
              <a:rPr lang="ru-RU" sz="2400" dirty="0"/>
              <a:t> </a:t>
            </a:r>
            <a:r>
              <a:rPr lang="ru-RU" sz="2400" dirty="0" err="1"/>
              <a:t>тұрақты</a:t>
            </a:r>
            <a:r>
              <a:rPr lang="ru-RU" sz="2400" dirty="0"/>
              <a:t> ток (</a:t>
            </a:r>
            <a:r>
              <a:rPr lang="ru-RU" sz="2400" dirty="0" err="1"/>
              <a:t>диффузиялық</a:t>
            </a:r>
            <a:r>
              <a:rPr lang="ru-RU" sz="2400" dirty="0"/>
              <a:t> </a:t>
            </a:r>
            <a:r>
              <a:rPr lang="ru-RU" sz="2400" dirty="0" err="1"/>
              <a:t>сыйымдылық</a:t>
            </a:r>
            <a:r>
              <a:rPr lang="ru-RU" sz="2400" dirty="0"/>
              <a:t>) </a:t>
            </a:r>
            <a:r>
              <a:rPr lang="ru-RU" sz="2400" dirty="0" err="1"/>
              <a:t>өту</a:t>
            </a:r>
            <a:r>
              <a:rPr lang="ru-RU" sz="2400" dirty="0"/>
              <a:t> </a:t>
            </a:r>
            <a:r>
              <a:rPr lang="ru-RU" sz="2400" dirty="0" err="1"/>
              <a:t>кезінде</a:t>
            </a:r>
            <a:r>
              <a:rPr lang="ru-RU" sz="2400" dirty="0"/>
              <a:t> </a:t>
            </a:r>
            <a:r>
              <a:rPr lang="ru-RU" sz="2400" dirty="0" err="1"/>
              <a:t>құрылымда</a:t>
            </a:r>
            <a:r>
              <a:rPr lang="ru-RU" sz="2400" dirty="0"/>
              <a:t> </a:t>
            </a:r>
            <a:r>
              <a:rPr lang="ru-RU" sz="2400" dirty="0" err="1"/>
              <a:t>негізгі</a:t>
            </a:r>
            <a:r>
              <a:rPr lang="ru-RU" sz="2400" dirty="0"/>
              <a:t> </a:t>
            </a:r>
            <a:r>
              <a:rPr lang="ru-RU" sz="2400" dirty="0" err="1"/>
              <a:t>емес</a:t>
            </a:r>
            <a:r>
              <a:rPr lang="ru-RU" sz="2400" dirty="0"/>
              <a:t> заряд </a:t>
            </a:r>
            <a:r>
              <a:rPr lang="ru-RU" sz="2400" dirty="0" err="1"/>
              <a:t>тасымалдаушыларды</a:t>
            </a:r>
            <a:r>
              <a:rPr lang="ru-RU" sz="2400" dirty="0"/>
              <a:t> </a:t>
            </a:r>
            <a:r>
              <a:rPr lang="ru-RU" sz="2400" dirty="0" err="1"/>
              <a:t>жинамайды</a:t>
            </a:r>
            <a:r>
              <a:rPr lang="ru-RU" sz="2400" dirty="0"/>
              <a:t>, </a:t>
            </a:r>
            <a:r>
              <a:rPr lang="ru-RU" sz="2400" dirty="0" err="1"/>
              <a:t>сондықтан</a:t>
            </a:r>
            <a:r>
              <a:rPr lang="ru-RU" sz="2400" dirty="0"/>
              <a:t> </a:t>
            </a:r>
            <a:r>
              <a:rPr lang="ru-RU" sz="2400" dirty="0" err="1"/>
              <a:t>олардың</a:t>
            </a:r>
            <a:r>
              <a:rPr lang="ru-RU" sz="2400" dirty="0"/>
              <a:t> </a:t>
            </a:r>
            <a:r>
              <a:rPr lang="ru-RU" sz="2400" dirty="0" err="1">
                <a:highlight>
                  <a:srgbClr val="00FF00"/>
                </a:highlight>
              </a:rPr>
              <a:t>жұмыс</a:t>
            </a:r>
            <a:r>
              <a:rPr lang="ru-RU" sz="2400" dirty="0">
                <a:highlight>
                  <a:srgbClr val="00FF00"/>
                </a:highlight>
              </a:rPr>
              <a:t> </a:t>
            </a:r>
            <a:r>
              <a:rPr lang="ru-RU" sz="2400" dirty="0" err="1">
                <a:highlight>
                  <a:srgbClr val="00FF00"/>
                </a:highlight>
              </a:rPr>
              <a:t>жиілігі</a:t>
            </a:r>
            <a:r>
              <a:rPr lang="ru-RU" sz="2400" dirty="0">
                <a:highlight>
                  <a:srgbClr val="00FF00"/>
                </a:highlight>
              </a:rPr>
              <a:t> </a:t>
            </a:r>
            <a:r>
              <a:rPr lang="ru-RU" sz="2400" dirty="0" err="1">
                <a:highlight>
                  <a:srgbClr val="00FF00"/>
                </a:highlight>
              </a:rPr>
              <a:t>жоғары</a:t>
            </a:r>
            <a:endParaRPr lang="ru-RU" sz="2400" dirty="0">
              <a:highlight>
                <a:srgbClr val="00FF00"/>
              </a:highlight>
            </a:endParaRPr>
          </a:p>
          <a:p>
            <a:r>
              <a:rPr lang="ru-RU" sz="2400" dirty="0" err="1"/>
              <a:t>Кері</a:t>
            </a:r>
            <a:r>
              <a:rPr lang="ru-RU" sz="2400" dirty="0"/>
              <a:t> </a:t>
            </a:r>
            <a:r>
              <a:rPr lang="ru-RU" sz="2400" dirty="0" err="1"/>
              <a:t>кедергінің</a:t>
            </a:r>
            <a:r>
              <a:rPr lang="ru-RU" sz="2400" dirty="0"/>
              <a:t> тез </a:t>
            </a:r>
            <a:r>
              <a:rPr lang="ru-RU" sz="2400" dirty="0" err="1"/>
              <a:t>қалпына</a:t>
            </a:r>
            <a:r>
              <a:rPr lang="ru-RU" sz="2400" dirty="0"/>
              <a:t> </a:t>
            </a:r>
            <a:r>
              <a:rPr lang="ru-RU" sz="2400" dirty="0" err="1"/>
              <a:t>келуіне</a:t>
            </a:r>
            <a:r>
              <a:rPr lang="ru-RU" sz="2400" dirty="0"/>
              <a:t> </a:t>
            </a:r>
            <a:r>
              <a:rPr lang="ru-RU" sz="2400" dirty="0" err="1"/>
              <a:t>байланысты</a:t>
            </a:r>
            <a:r>
              <a:rPr lang="ru-RU" sz="2400" dirty="0"/>
              <a:t> </a:t>
            </a:r>
            <a:r>
              <a:rPr lang="ru-RU" sz="2400" dirty="0" err="1"/>
              <a:t>Шоттки</a:t>
            </a:r>
            <a:r>
              <a:rPr lang="ru-RU" sz="2400" dirty="0"/>
              <a:t> </a:t>
            </a:r>
            <a:r>
              <a:rPr lang="ru-RU" sz="2400" dirty="0" err="1"/>
              <a:t>диодты</a:t>
            </a:r>
            <a:r>
              <a:rPr lang="ru-RU" sz="2400" dirty="0"/>
              <a:t> </a:t>
            </a:r>
            <a:r>
              <a:rPr lang="ru-RU" sz="2400" dirty="0" err="1"/>
              <a:t>түзеткіштер</a:t>
            </a:r>
            <a:r>
              <a:rPr lang="ru-RU" sz="2400" dirty="0"/>
              <a:t> </a:t>
            </a:r>
            <a:r>
              <a:rPr lang="ru-RU" sz="2400" dirty="0" err="1"/>
              <a:t>қарапайым</a:t>
            </a:r>
            <a:r>
              <a:rPr lang="ru-RU" sz="2400" dirty="0"/>
              <a:t> </a:t>
            </a:r>
            <a:r>
              <a:rPr lang="ru-RU" sz="2400" dirty="0" err="1"/>
              <a:t>диодты</a:t>
            </a:r>
            <a:r>
              <a:rPr lang="ru-RU" sz="2400" dirty="0"/>
              <a:t> </a:t>
            </a:r>
            <a:r>
              <a:rPr lang="ru-RU" sz="2400" dirty="0" err="1"/>
              <a:t>түзеткіштерден</a:t>
            </a:r>
            <a:r>
              <a:rPr lang="ru-RU" sz="2400" dirty="0"/>
              <a:t> </a:t>
            </a:r>
            <a:r>
              <a:rPr lang="ru-RU" sz="2400" dirty="0" err="1"/>
              <a:t>қысқа</a:t>
            </a:r>
            <a:r>
              <a:rPr lang="ru-RU" sz="2400" dirty="0"/>
              <a:t> </a:t>
            </a:r>
            <a:r>
              <a:rPr lang="ru-RU" sz="2400" dirty="0" err="1"/>
              <a:t>импульстардың</a:t>
            </a:r>
            <a:r>
              <a:rPr lang="ru-RU" sz="2400" dirty="0"/>
              <a:t> </a:t>
            </a:r>
            <a:r>
              <a:rPr lang="ru-RU" sz="2400" dirty="0" err="1"/>
              <a:t>болмауына</a:t>
            </a:r>
            <a:r>
              <a:rPr lang="ru-RU" sz="2400" dirty="0"/>
              <a:t> </a:t>
            </a:r>
            <a:r>
              <a:rPr lang="ru-RU" sz="2400" dirty="0" err="1"/>
              <a:t>байланысты</a:t>
            </a:r>
            <a:r>
              <a:rPr lang="ru-RU" sz="2400" dirty="0"/>
              <a:t> </a:t>
            </a:r>
            <a:r>
              <a:rPr lang="ru-RU" sz="2400" dirty="0">
                <a:highlight>
                  <a:srgbClr val="00FF00"/>
                </a:highlight>
              </a:rPr>
              <a:t>шу </a:t>
            </a:r>
            <a:r>
              <a:rPr lang="ru-RU" sz="2400" dirty="0" err="1">
                <a:highlight>
                  <a:srgbClr val="00FF00"/>
                </a:highlight>
              </a:rPr>
              <a:t>деңгейінің</a:t>
            </a:r>
            <a:r>
              <a:rPr lang="ru-RU" sz="2400" dirty="0">
                <a:highlight>
                  <a:srgbClr val="00FF00"/>
                </a:highlight>
              </a:rPr>
              <a:t> </a:t>
            </a:r>
            <a:r>
              <a:rPr lang="ru-RU" sz="2400" dirty="0" err="1">
                <a:highlight>
                  <a:srgbClr val="00FF00"/>
                </a:highlight>
              </a:rPr>
              <a:t>төмендеуімен</a:t>
            </a:r>
            <a:r>
              <a:rPr lang="ru-RU" sz="2400" dirty="0"/>
              <a:t> </a:t>
            </a:r>
            <a:r>
              <a:rPr lang="ru-RU" sz="2400" dirty="0" err="1"/>
              <a:t>ерекшеленеді</a:t>
            </a:r>
            <a:r>
              <a:rPr lang="ru-RU" sz="2400" dirty="0"/>
              <a:t>.</a:t>
            </a:r>
            <a:endParaRPr lang="ru-KZ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A08A01-3BEE-CC49-7F60-2ECE72511454}"/>
              </a:ext>
            </a:extLst>
          </p:cNvPr>
          <p:cNvSpPr txBox="1"/>
          <p:nvPr/>
        </p:nvSpPr>
        <p:spPr>
          <a:xfrm>
            <a:off x="459556" y="5898483"/>
            <a:ext cx="107536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*</a:t>
            </a:r>
            <a:r>
              <a:rPr lang="kk-KZ" sz="2800" dirty="0"/>
              <a:t>Қандай да бір </a:t>
            </a:r>
            <a:r>
              <a:rPr lang="ru-KZ" sz="2800" dirty="0"/>
              <a:t>ток </a:t>
            </a:r>
            <a:r>
              <a:rPr lang="ru-KZ" sz="2800" dirty="0" err="1"/>
              <a:t>өткен</a:t>
            </a:r>
            <a:r>
              <a:rPr lang="ru-KZ" sz="2800" dirty="0"/>
              <a:t> </a:t>
            </a:r>
            <a:r>
              <a:rPr lang="ru-KZ" sz="2800" dirty="0" err="1"/>
              <a:t>кезде</a:t>
            </a:r>
            <a:r>
              <a:rPr lang="ru-KZ" sz="2800" dirty="0"/>
              <a:t> </a:t>
            </a:r>
            <a:r>
              <a:rPr lang="ru-KZ" sz="2800" dirty="0" err="1"/>
              <a:t>диодта</a:t>
            </a:r>
            <a:r>
              <a:rPr lang="ru-KZ" sz="2800" dirty="0"/>
              <a:t> </a:t>
            </a:r>
            <a:r>
              <a:rPr lang="ru-KZ" sz="2800" dirty="0" err="1"/>
              <a:t>шамамен</a:t>
            </a:r>
            <a:r>
              <a:rPr lang="ru-KZ" sz="2800" dirty="0"/>
              <a:t> 0,65 В </a:t>
            </a:r>
            <a:r>
              <a:rPr lang="ru-KZ" sz="2800" dirty="0" err="1"/>
              <a:t>және</a:t>
            </a:r>
            <a:r>
              <a:rPr lang="ru-KZ" sz="2800" dirty="0"/>
              <a:t> </a:t>
            </a:r>
            <a:r>
              <a:rPr lang="ru-KZ" sz="2800" dirty="0" err="1"/>
              <a:t>одан</a:t>
            </a:r>
            <a:r>
              <a:rPr lang="ru-KZ" sz="2800" dirty="0"/>
              <a:t> </a:t>
            </a:r>
            <a:r>
              <a:rPr lang="ru-KZ" sz="2800" dirty="0" err="1"/>
              <a:t>жоғары</a:t>
            </a:r>
            <a:r>
              <a:rPr lang="ru-KZ" sz="2800" dirty="0"/>
              <a:t> </a:t>
            </a:r>
            <a:r>
              <a:rPr lang="ru-KZ" sz="2800" dirty="0" err="1"/>
              <a:t>кернеудің</a:t>
            </a:r>
            <a:r>
              <a:rPr lang="ru-KZ" sz="2800" dirty="0"/>
              <a:t> </a:t>
            </a:r>
            <a:r>
              <a:rPr lang="ru-KZ" sz="2800" dirty="0" err="1"/>
              <a:t>төмендеуі</a:t>
            </a:r>
            <a:r>
              <a:rPr lang="ru-KZ" sz="2800" dirty="0"/>
              <a:t> </a:t>
            </a:r>
            <a:r>
              <a:rPr lang="ru-KZ" sz="2800" dirty="0" err="1"/>
              <a:t>пайда</a:t>
            </a:r>
            <a:r>
              <a:rPr lang="ru-KZ" sz="2800" dirty="0"/>
              <a:t> </a:t>
            </a:r>
            <a:r>
              <a:rPr lang="ru-KZ" sz="2800" dirty="0" err="1"/>
              <a:t>болады</a:t>
            </a:r>
            <a:r>
              <a:rPr lang="ru-KZ" sz="2800" dirty="0"/>
              <a:t>.</a:t>
            </a:r>
          </a:p>
        </p:txBody>
      </p:sp>
      <p:pic>
        <p:nvPicPr>
          <p:cNvPr id="7170" name="Picture 2" descr="Как работают диоды Шоттки">
            <a:extLst>
              <a:ext uri="{FF2B5EF4-FFF2-40B4-BE49-F238E27FC236}">
                <a16:creationId xmlns:a16="http://schemas.microsoft.com/office/drawing/2014/main" id="{C3DFA034-5198-5262-3CFB-DDAFAFFFF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19" y="3923552"/>
            <a:ext cx="70485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25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CC6246-4F28-FA2A-46EE-2C1AC68FC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256"/>
            <a:ext cx="10763865" cy="60167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kk-KZ" sz="3600" dirty="0"/>
              <a:t>	</a:t>
            </a:r>
            <a:r>
              <a:rPr lang="kk-KZ" sz="3600" b="1" dirty="0"/>
              <a:t>Кемшіліктері</a:t>
            </a:r>
          </a:p>
          <a:p>
            <a:pPr algn="just"/>
            <a:r>
              <a:rPr lang="ru-RU" sz="3600" dirty="0" err="1"/>
              <a:t>Тіпті</a:t>
            </a:r>
            <a:r>
              <a:rPr lang="ru-RU" sz="3600" dirty="0"/>
              <a:t> </a:t>
            </a:r>
            <a:r>
              <a:rPr lang="ru-RU" sz="3600" dirty="0" err="1"/>
              <a:t>ең</a:t>
            </a:r>
            <a:r>
              <a:rPr lang="ru-RU" sz="3600" dirty="0"/>
              <a:t> </a:t>
            </a:r>
            <a:r>
              <a:rPr lang="ru-RU" sz="3600" dirty="0" err="1"/>
              <a:t>жоғары</a:t>
            </a:r>
            <a:r>
              <a:rPr lang="ru-RU" sz="3600" dirty="0"/>
              <a:t> </a:t>
            </a:r>
            <a:r>
              <a:rPr lang="ru-RU" sz="3600" dirty="0" err="1"/>
              <a:t>рұқсат</a:t>
            </a:r>
            <a:r>
              <a:rPr lang="ru-RU" sz="3600" dirty="0"/>
              <a:t> </a:t>
            </a:r>
            <a:r>
              <a:rPr lang="ru-RU" sz="3600" dirty="0" err="1"/>
              <a:t>етілген</a:t>
            </a:r>
            <a:r>
              <a:rPr lang="ru-RU" sz="3600" dirty="0"/>
              <a:t> </a:t>
            </a:r>
            <a:r>
              <a:rPr lang="ru-RU" sz="3600" dirty="0" err="1"/>
              <a:t>кері</a:t>
            </a:r>
            <a:r>
              <a:rPr lang="ru-RU" sz="3600" dirty="0"/>
              <a:t> </a:t>
            </a:r>
            <a:r>
              <a:rPr lang="ru-RU" sz="3600" dirty="0" err="1"/>
              <a:t>кернеу</a:t>
            </a:r>
            <a:r>
              <a:rPr lang="ru-RU" sz="3600" dirty="0"/>
              <a:t> </a:t>
            </a:r>
            <a:r>
              <a:rPr lang="ru-RU" sz="3600" dirty="0" err="1"/>
              <a:t>қысқа</a:t>
            </a:r>
            <a:r>
              <a:rPr lang="ru-RU" sz="3600" dirty="0"/>
              <a:t> </a:t>
            </a:r>
            <a:r>
              <a:rPr lang="ru-RU" sz="3600" dirty="0" err="1"/>
              <a:t>уақытқа</a:t>
            </a:r>
            <a:r>
              <a:rPr lang="ru-RU" sz="3600" dirty="0"/>
              <a:t> </a:t>
            </a:r>
            <a:r>
              <a:rPr lang="ru-RU" sz="3600" dirty="0" err="1"/>
              <a:t>асып</a:t>
            </a:r>
            <a:r>
              <a:rPr lang="ru-RU" sz="3600" dirty="0"/>
              <a:t> </a:t>
            </a:r>
            <a:r>
              <a:rPr lang="ru-RU" sz="3600" dirty="0" err="1"/>
              <a:t>кетсе</a:t>
            </a:r>
            <a:r>
              <a:rPr lang="ru-RU" sz="3600" dirty="0"/>
              <a:t> де, </a:t>
            </a:r>
            <a:r>
              <a:rPr lang="ru-RU" sz="3600" dirty="0" err="1"/>
              <a:t>Шоттки</a:t>
            </a:r>
            <a:r>
              <a:rPr lang="ru-RU" sz="3600" dirty="0"/>
              <a:t> диоды </a:t>
            </a:r>
            <a:r>
              <a:rPr lang="ru-RU" sz="3600" dirty="0" err="1">
                <a:highlight>
                  <a:srgbClr val="00FF00"/>
                </a:highlight>
              </a:rPr>
              <a:t>қайтымсыз</a:t>
            </a:r>
            <a:r>
              <a:rPr lang="ru-RU" sz="3600" dirty="0">
                <a:highlight>
                  <a:srgbClr val="00FF00"/>
                </a:highlight>
              </a:rPr>
              <a:t> </a:t>
            </a:r>
            <a:r>
              <a:rPr lang="ru-RU" sz="3600" dirty="0" err="1">
                <a:highlight>
                  <a:srgbClr val="00FF00"/>
                </a:highlight>
              </a:rPr>
              <a:t>бұзылады</a:t>
            </a:r>
            <a:r>
              <a:rPr lang="ru-RU" sz="3600" dirty="0"/>
              <a:t>. </a:t>
            </a:r>
            <a:r>
              <a:rPr lang="ru-RU" sz="3600" dirty="0" err="1"/>
              <a:t>Жоғары</a:t>
            </a:r>
            <a:r>
              <a:rPr lang="ru-RU" sz="3600" dirty="0"/>
              <a:t> </a:t>
            </a:r>
            <a:r>
              <a:rPr lang="ru-RU" sz="3600" dirty="0" err="1"/>
              <a:t>кері</a:t>
            </a:r>
            <a:r>
              <a:rPr lang="ru-RU" sz="3600" dirty="0"/>
              <a:t> </a:t>
            </a:r>
            <a:r>
              <a:rPr lang="ru-RU" sz="3600" dirty="0" err="1"/>
              <a:t>кернеуді</a:t>
            </a:r>
            <a:r>
              <a:rPr lang="ru-RU" sz="3600" dirty="0"/>
              <a:t> </a:t>
            </a:r>
            <a:r>
              <a:rPr lang="ru-RU" sz="3600" dirty="0" err="1"/>
              <a:t>алып</a:t>
            </a:r>
            <a:r>
              <a:rPr lang="ru-RU" sz="3600" dirty="0"/>
              <a:t> </a:t>
            </a:r>
            <a:r>
              <a:rPr lang="ru-RU" sz="3600" dirty="0" err="1"/>
              <a:t>тастағаннан</a:t>
            </a:r>
            <a:r>
              <a:rPr lang="ru-RU" sz="3600" dirty="0"/>
              <a:t> </a:t>
            </a:r>
            <a:r>
              <a:rPr lang="ru-RU" sz="3600" dirty="0" err="1"/>
              <a:t>кейін</a:t>
            </a:r>
            <a:r>
              <a:rPr lang="ru-RU" sz="3600" dirty="0"/>
              <a:t>, </a:t>
            </a:r>
            <a:r>
              <a:rPr lang="ru-RU" sz="3600" dirty="0" err="1"/>
              <a:t>әдеттегі</a:t>
            </a:r>
            <a:r>
              <a:rPr lang="ru-RU" sz="3600" dirty="0"/>
              <a:t> диод, </a:t>
            </a:r>
            <a:r>
              <a:rPr lang="ru-RU" sz="3600" dirty="0" err="1"/>
              <a:t>Шоттки</a:t>
            </a:r>
            <a:r>
              <a:rPr lang="ru-RU" sz="3600" dirty="0"/>
              <a:t> </a:t>
            </a:r>
            <a:r>
              <a:rPr lang="ru-RU" sz="3600" dirty="0" err="1"/>
              <a:t>диодынан</a:t>
            </a:r>
            <a:r>
              <a:rPr lang="ru-RU" sz="3600" dirty="0"/>
              <a:t> </a:t>
            </a:r>
            <a:r>
              <a:rPr lang="ru-RU" sz="3600" dirty="0" err="1"/>
              <a:t>айырмашылығы</a:t>
            </a:r>
            <a:r>
              <a:rPr lang="ru-RU" sz="3600" dirty="0"/>
              <a:t>, </a:t>
            </a:r>
            <a:r>
              <a:rPr lang="ru-RU" sz="3600" dirty="0" err="1"/>
              <a:t>оның</a:t>
            </a:r>
            <a:r>
              <a:rPr lang="ru-RU" sz="3600" dirty="0"/>
              <a:t> </a:t>
            </a:r>
            <a:r>
              <a:rPr lang="ru-RU" sz="3600" dirty="0" err="1"/>
              <a:t>қасиеттерін</a:t>
            </a:r>
            <a:r>
              <a:rPr lang="ru-RU" sz="3600" dirty="0"/>
              <a:t> </a:t>
            </a:r>
            <a:r>
              <a:rPr lang="ru-RU" sz="3600" dirty="0" err="1"/>
              <a:t>толығымен</a:t>
            </a:r>
            <a:r>
              <a:rPr lang="ru-RU" sz="3600" dirty="0"/>
              <a:t> </a:t>
            </a:r>
            <a:r>
              <a:rPr lang="ru-RU" sz="3600" dirty="0" err="1"/>
              <a:t>қалпына</a:t>
            </a:r>
            <a:r>
              <a:rPr lang="ru-RU" sz="3600" dirty="0"/>
              <a:t> </a:t>
            </a:r>
            <a:r>
              <a:rPr lang="ru-RU" sz="3600" dirty="0" err="1"/>
              <a:t>келтіреді</a:t>
            </a:r>
            <a:endParaRPr lang="ru-RU" sz="3600" dirty="0"/>
          </a:p>
          <a:p>
            <a:pPr algn="just"/>
            <a:r>
              <a:rPr lang="ru-RU" sz="3600" dirty="0" err="1"/>
              <a:t>Шоттки</a:t>
            </a:r>
            <a:r>
              <a:rPr lang="ru-RU" sz="3600" dirty="0"/>
              <a:t> </a:t>
            </a:r>
            <a:r>
              <a:rPr lang="ru-RU" sz="3600" dirty="0" err="1"/>
              <a:t>диодтары</a:t>
            </a:r>
            <a:r>
              <a:rPr lang="ru-RU" sz="3600" dirty="0"/>
              <a:t> </a:t>
            </a:r>
            <a:r>
              <a:rPr lang="ru-RU" sz="3600" dirty="0" err="1"/>
              <a:t>кристалдық</a:t>
            </a:r>
            <a:r>
              <a:rPr lang="ru-RU" sz="3600" dirty="0"/>
              <a:t> </a:t>
            </a:r>
            <a:r>
              <a:rPr lang="ru-RU" sz="3600" dirty="0" err="1"/>
              <a:t>температураның</a:t>
            </a:r>
            <a:r>
              <a:rPr lang="ru-RU" sz="3600" dirty="0"/>
              <a:t> </a:t>
            </a:r>
            <a:r>
              <a:rPr lang="ru-RU" sz="3600" dirty="0" err="1"/>
              <a:t>жоғарылауымен</a:t>
            </a:r>
            <a:r>
              <a:rPr lang="ru-RU" sz="3600" dirty="0"/>
              <a:t> </a:t>
            </a:r>
            <a:r>
              <a:rPr lang="ru-RU" sz="3600" dirty="0" err="1"/>
              <a:t>жоғарылайтын</a:t>
            </a:r>
            <a:r>
              <a:rPr lang="ru-RU" sz="3600" dirty="0"/>
              <a:t> (</a:t>
            </a:r>
            <a:r>
              <a:rPr lang="ru-RU" sz="3600" dirty="0" err="1"/>
              <a:t>кәдімгі</a:t>
            </a:r>
            <a:r>
              <a:rPr lang="ru-RU" sz="3600" dirty="0"/>
              <a:t> кремний </a:t>
            </a:r>
            <a:r>
              <a:rPr lang="en-US" sz="3600" dirty="0"/>
              <a:t>p-n-</a:t>
            </a:r>
            <a:r>
              <a:rPr lang="ru-RU" sz="3600" dirty="0" err="1"/>
              <a:t>диодтарына</a:t>
            </a:r>
            <a:r>
              <a:rPr lang="ru-RU" sz="3600" dirty="0"/>
              <a:t> </a:t>
            </a:r>
            <a:r>
              <a:rPr lang="ru-RU" sz="3600" dirty="0" err="1"/>
              <a:t>қатысты</a:t>
            </a:r>
            <a:r>
              <a:rPr lang="ru-RU" sz="3600" dirty="0"/>
              <a:t>) </a:t>
            </a:r>
            <a:r>
              <a:rPr lang="ru-RU" sz="3600" dirty="0" err="1"/>
              <a:t>кері</a:t>
            </a:r>
            <a:r>
              <a:rPr lang="ru-RU" sz="3600" dirty="0"/>
              <a:t> </a:t>
            </a:r>
            <a:r>
              <a:rPr lang="ru-RU" sz="3600" dirty="0" err="1"/>
              <a:t>токтармен</a:t>
            </a:r>
            <a:r>
              <a:rPr lang="ru-RU" sz="3600" dirty="0"/>
              <a:t> </a:t>
            </a:r>
            <a:r>
              <a:rPr lang="ru-RU" sz="3600" dirty="0" err="1"/>
              <a:t>сипатталады</a:t>
            </a:r>
            <a:r>
              <a:rPr lang="ru-RU" sz="3600" dirty="0"/>
              <a:t>. Ол </a:t>
            </a:r>
            <a:r>
              <a:rPr lang="ru-RU" sz="3600" dirty="0" err="1"/>
              <a:t>жылулық</a:t>
            </a:r>
            <a:r>
              <a:rPr lang="ru-RU" sz="3600" dirty="0"/>
              <a:t> </a:t>
            </a:r>
            <a:r>
              <a:rPr lang="ru-RU" sz="3600" dirty="0" err="1"/>
              <a:t>бұзылуға</a:t>
            </a:r>
            <a:r>
              <a:rPr lang="ru-RU" sz="3600" dirty="0"/>
              <a:t> (пробой) </a:t>
            </a:r>
            <a:r>
              <a:rPr lang="ru-RU" sz="3600" dirty="0" err="1"/>
              <a:t>әкелуі</a:t>
            </a:r>
            <a:r>
              <a:rPr lang="ru-RU" sz="3600" dirty="0"/>
              <a:t> </a:t>
            </a:r>
            <a:r>
              <a:rPr lang="ru-RU" sz="3600" dirty="0" err="1"/>
              <a:t>мүмкін</a:t>
            </a:r>
            <a:r>
              <a:rPr lang="ru-RU" sz="3600" dirty="0"/>
              <a:t>.</a:t>
            </a:r>
          </a:p>
          <a:p>
            <a:pPr algn="just"/>
            <a:endParaRPr lang="ru-RU" sz="3600" dirty="0"/>
          </a:p>
          <a:p>
            <a:pPr algn="just"/>
            <a:endParaRPr lang="ru-KZ" sz="3600" dirty="0"/>
          </a:p>
        </p:txBody>
      </p:sp>
    </p:spTree>
    <p:extLst>
      <p:ext uri="{BB962C8B-B14F-4D97-AF65-F5344CB8AC3E}">
        <p14:creationId xmlns:p14="http://schemas.microsoft.com/office/powerpoint/2010/main" val="2277831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7749</TotalTime>
  <Words>735</Words>
  <Application>Microsoft Office PowerPoint</Application>
  <PresentationFormat>Широкоэкранный</PresentationFormat>
  <Paragraphs>74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Linux Libertine</vt:lpstr>
      <vt:lpstr>Times New Roman</vt:lpstr>
      <vt:lpstr>Тема Office</vt:lpstr>
      <vt:lpstr>Микроэлектроника 8-лекция  Жартылай өткізгішті диодтар</vt:lpstr>
      <vt:lpstr>түзеткіш диод </vt:lpstr>
      <vt:lpstr>Презентация PowerPoint</vt:lpstr>
      <vt:lpstr>Түзеткіш көпірлердің жұмыс істеу принципі</vt:lpstr>
      <vt:lpstr>Түзеткіш және тегістеуші фильтрлер</vt:lpstr>
      <vt:lpstr>Презентация PowerPoint</vt:lpstr>
      <vt:lpstr>Шоттки диоды</vt:lpstr>
      <vt:lpstr>Презентация PowerPoint</vt:lpstr>
      <vt:lpstr>Презентация PowerPoint</vt:lpstr>
      <vt:lpstr>Стабилитрон</vt:lpstr>
      <vt:lpstr>Презентация PowerPoint</vt:lpstr>
      <vt:lpstr>Презентация PowerPoint</vt:lpstr>
      <vt:lpstr>СВЧ диод</vt:lpstr>
      <vt:lpstr>Презентация PowerPoint</vt:lpstr>
      <vt:lpstr>Варикап</vt:lpstr>
      <vt:lpstr>Презентация PowerPoint</vt:lpstr>
      <vt:lpstr>Туннельді диод </vt:lpstr>
      <vt:lpstr>Туннельді диод 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Интегралды схема</dc:title>
  <dc:creator>beibit</dc:creator>
  <cp:lastModifiedBy>beibit</cp:lastModifiedBy>
  <cp:revision>217</cp:revision>
  <dcterms:created xsi:type="dcterms:W3CDTF">2023-01-29T05:23:02Z</dcterms:created>
  <dcterms:modified xsi:type="dcterms:W3CDTF">2023-03-07T04:27:37Z</dcterms:modified>
</cp:coreProperties>
</file>